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56" r:id="rId3"/>
    <p:sldId id="380" r:id="rId4"/>
    <p:sldId id="388" r:id="rId5"/>
    <p:sldId id="392" r:id="rId6"/>
    <p:sldId id="389" r:id="rId7"/>
    <p:sldId id="387" r:id="rId8"/>
    <p:sldId id="390" r:id="rId9"/>
    <p:sldId id="368" r:id="rId10"/>
    <p:sldId id="369" r:id="rId11"/>
    <p:sldId id="370" r:id="rId12"/>
    <p:sldId id="371" r:id="rId13"/>
    <p:sldId id="372" r:id="rId14"/>
    <p:sldId id="377" r:id="rId15"/>
    <p:sldId id="382" r:id="rId16"/>
    <p:sldId id="383" r:id="rId17"/>
    <p:sldId id="385" r:id="rId18"/>
    <p:sldId id="393" r:id="rId19"/>
    <p:sldId id="394" r:id="rId20"/>
    <p:sldId id="395" r:id="rId21"/>
    <p:sldId id="396" r:id="rId22"/>
    <p:sldId id="397" r:id="rId23"/>
    <p:sldId id="398" r:id="rId24"/>
    <p:sldId id="399" r:id="rId25"/>
    <p:sldId id="400" r:id="rId26"/>
    <p:sldId id="401" r:id="rId27"/>
    <p:sldId id="402" r:id="rId28"/>
    <p:sldId id="403" r:id="rId29"/>
    <p:sldId id="404" r:id="rId30"/>
    <p:sldId id="405" r:id="rId31"/>
    <p:sldId id="406" r:id="rId32"/>
    <p:sldId id="407" r:id="rId33"/>
    <p:sldId id="408" r:id="rId34"/>
    <p:sldId id="409" r:id="rId35"/>
    <p:sldId id="410" r:id="rId36"/>
    <p:sldId id="391" r:id="rId37"/>
    <p:sldId id="349" r:id="rId3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2CA5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55" autoAdjust="0"/>
    <p:restoredTop sz="90052" autoAdjust="0"/>
  </p:normalViewPr>
  <p:slideViewPr>
    <p:cSldViewPr snapToGrid="0">
      <p:cViewPr varScale="1">
        <p:scale>
          <a:sx n="62" d="100"/>
          <a:sy n="62" d="100"/>
        </p:scale>
        <p:origin x="1216"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1278F8-A8E0-4450-A5C3-4919A3BAF825}" type="doc">
      <dgm:prSet loTypeId="urn:microsoft.com/office/officeart/2005/8/layout/default" loCatId="list" qsTypeId="urn:microsoft.com/office/officeart/2005/8/quickstyle/simple1" qsCatId="simple" csTypeId="urn:microsoft.com/office/officeart/2005/8/colors/accent2_3" csCatId="accent2" phldr="1"/>
      <dgm:spPr/>
      <dgm:t>
        <a:bodyPr/>
        <a:lstStyle/>
        <a:p>
          <a:endParaRPr lang="fr-FR"/>
        </a:p>
      </dgm:t>
    </dgm:pt>
    <dgm:pt modelId="{DE89D56D-2D3D-4E89-A68A-79991F95FD5F}">
      <dgm:prSet phldrT="[Texte]">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fr-FR" dirty="0">
              <a:latin typeface="Ubuntu" panose="020B0504030602030204" pitchFamily="34" charset="0"/>
            </a:rPr>
            <a:t>Informer</a:t>
          </a:r>
        </a:p>
      </dgm:t>
    </dgm:pt>
    <dgm:pt modelId="{E95970D7-3EE8-4D6E-B9E7-DC13B2F96FC2}" type="parTrans" cxnId="{F647920C-D228-415F-841D-4F581CF71C44}">
      <dgm:prSet/>
      <dgm:spPr/>
      <dgm:t>
        <a:bodyPr/>
        <a:lstStyle/>
        <a:p>
          <a:endParaRPr lang="fr-FR"/>
        </a:p>
      </dgm:t>
    </dgm:pt>
    <dgm:pt modelId="{DB0C0779-F4AB-4200-A041-189B143011F8}" type="sibTrans" cxnId="{F647920C-D228-415F-841D-4F581CF71C44}">
      <dgm:prSet/>
      <dgm:spPr/>
      <dgm:t>
        <a:bodyPr/>
        <a:lstStyle/>
        <a:p>
          <a:endParaRPr lang="fr-FR"/>
        </a:p>
      </dgm:t>
    </dgm:pt>
    <dgm:pt modelId="{5925E7E1-EA7B-4BA0-BBC7-A7D1070217BD}">
      <dgm:prSet phldrT="[Texte]">
        <dgm:style>
          <a:lnRef idx="2">
            <a:schemeClr val="dk1">
              <a:shade val="50000"/>
            </a:schemeClr>
          </a:lnRef>
          <a:fillRef idx="1">
            <a:schemeClr val="dk1"/>
          </a:fillRef>
          <a:effectRef idx="0">
            <a:schemeClr val="dk1"/>
          </a:effectRef>
          <a:fontRef idx="minor">
            <a:schemeClr val="lt1"/>
          </a:fontRef>
        </dgm:style>
      </dgm:prSet>
      <dgm:spPr/>
      <dgm:t>
        <a:bodyPr/>
        <a:lstStyle/>
        <a:p>
          <a:r>
            <a:rPr lang="fr-FR">
              <a:latin typeface="Ubuntu" panose="020B0504030602030204" pitchFamily="34" charset="0"/>
            </a:rPr>
            <a:t>Sensibiliser</a:t>
          </a:r>
        </a:p>
      </dgm:t>
    </dgm:pt>
    <dgm:pt modelId="{3745A3CD-2DCF-4C34-88D3-894B7785BB5B}" type="parTrans" cxnId="{AB97FAA0-2B27-4678-B904-FB979FA696E8}">
      <dgm:prSet/>
      <dgm:spPr/>
      <dgm:t>
        <a:bodyPr/>
        <a:lstStyle/>
        <a:p>
          <a:endParaRPr lang="fr-FR"/>
        </a:p>
      </dgm:t>
    </dgm:pt>
    <dgm:pt modelId="{48215579-6249-403D-A344-4DFE68F3260F}" type="sibTrans" cxnId="{AB97FAA0-2B27-4678-B904-FB979FA696E8}">
      <dgm:prSet/>
      <dgm:spPr/>
      <dgm:t>
        <a:bodyPr/>
        <a:lstStyle/>
        <a:p>
          <a:endParaRPr lang="fr-FR"/>
        </a:p>
      </dgm:t>
    </dgm:pt>
    <dgm:pt modelId="{C0D8300A-FB6B-440C-B428-6CF2C042A121}">
      <dgm:prSet phldrT="[Texte]">
        <dgm:style>
          <a:lnRef idx="2">
            <a:schemeClr val="dk1">
              <a:shade val="50000"/>
            </a:schemeClr>
          </a:lnRef>
          <a:fillRef idx="1">
            <a:schemeClr val="dk1"/>
          </a:fillRef>
          <a:effectRef idx="0">
            <a:schemeClr val="dk1"/>
          </a:effectRef>
          <a:fontRef idx="minor">
            <a:schemeClr val="lt1"/>
          </a:fontRef>
        </dgm:style>
      </dgm:prSet>
      <dgm:spPr/>
      <dgm:t>
        <a:bodyPr/>
        <a:lstStyle/>
        <a:p>
          <a:r>
            <a:rPr lang="fr-FR">
              <a:latin typeface="Ubuntu" panose="020B0504030602030204" pitchFamily="34" charset="0"/>
            </a:rPr>
            <a:t>Former</a:t>
          </a:r>
        </a:p>
      </dgm:t>
    </dgm:pt>
    <dgm:pt modelId="{749D18BA-EB13-4F35-B4F1-3BC32E555723}" type="parTrans" cxnId="{2E403CDE-3719-4488-910F-992F15BD57A0}">
      <dgm:prSet/>
      <dgm:spPr/>
      <dgm:t>
        <a:bodyPr/>
        <a:lstStyle/>
        <a:p>
          <a:endParaRPr lang="fr-FR"/>
        </a:p>
      </dgm:t>
    </dgm:pt>
    <dgm:pt modelId="{7D3FF87D-1172-4D4F-84B6-2D689BD1DA66}" type="sibTrans" cxnId="{2E403CDE-3719-4488-910F-992F15BD57A0}">
      <dgm:prSet/>
      <dgm:spPr/>
      <dgm:t>
        <a:bodyPr/>
        <a:lstStyle/>
        <a:p>
          <a:endParaRPr lang="fr-FR"/>
        </a:p>
      </dgm:t>
    </dgm:pt>
    <dgm:pt modelId="{8DF47767-68DF-4772-9C81-91E1FAA7EF84}">
      <dgm:prSet phldrT="[Texte]">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fr-FR">
              <a:latin typeface="Ubuntu" panose="020B0504030602030204" pitchFamily="34" charset="0"/>
            </a:rPr>
            <a:t>Innover</a:t>
          </a:r>
          <a:r>
            <a:rPr lang="fr-FR"/>
            <a:t> </a:t>
          </a:r>
          <a:r>
            <a:rPr lang="fr-FR">
              <a:latin typeface="Ubuntu" panose="020B0504030602030204" pitchFamily="34" charset="0"/>
            </a:rPr>
            <a:t>ensemble</a:t>
          </a:r>
        </a:p>
      </dgm:t>
    </dgm:pt>
    <dgm:pt modelId="{8DEB89B9-8002-41AB-9FD2-28C473805F3D}" type="parTrans" cxnId="{A05EFAD1-6B14-4C52-8A62-753EBDF1767D}">
      <dgm:prSet/>
      <dgm:spPr/>
      <dgm:t>
        <a:bodyPr/>
        <a:lstStyle/>
        <a:p>
          <a:endParaRPr lang="fr-FR"/>
        </a:p>
      </dgm:t>
    </dgm:pt>
    <dgm:pt modelId="{45767505-DF14-4121-A064-30E040871DD7}" type="sibTrans" cxnId="{A05EFAD1-6B14-4C52-8A62-753EBDF1767D}">
      <dgm:prSet/>
      <dgm:spPr/>
      <dgm:t>
        <a:bodyPr/>
        <a:lstStyle/>
        <a:p>
          <a:endParaRPr lang="fr-FR"/>
        </a:p>
      </dgm:t>
    </dgm:pt>
    <dgm:pt modelId="{3DAF0F70-AA68-4521-B85B-A18DF550A3A5}" type="pres">
      <dgm:prSet presAssocID="{161278F8-A8E0-4450-A5C3-4919A3BAF825}" presName="diagram" presStyleCnt="0">
        <dgm:presLayoutVars>
          <dgm:dir/>
          <dgm:resizeHandles val="exact"/>
        </dgm:presLayoutVars>
      </dgm:prSet>
      <dgm:spPr/>
      <dgm:t>
        <a:bodyPr/>
        <a:lstStyle/>
        <a:p>
          <a:endParaRPr lang="fr-FR"/>
        </a:p>
      </dgm:t>
    </dgm:pt>
    <dgm:pt modelId="{BF4E687D-9CFD-47E6-A2AF-3A5825CA7E9F}" type="pres">
      <dgm:prSet presAssocID="{DE89D56D-2D3D-4E89-A68A-79991F95FD5F}" presName="node" presStyleLbl="node1" presStyleIdx="0" presStyleCnt="4">
        <dgm:presLayoutVars>
          <dgm:bulletEnabled val="1"/>
        </dgm:presLayoutVars>
      </dgm:prSet>
      <dgm:spPr/>
      <dgm:t>
        <a:bodyPr/>
        <a:lstStyle/>
        <a:p>
          <a:endParaRPr lang="fr-FR"/>
        </a:p>
      </dgm:t>
    </dgm:pt>
    <dgm:pt modelId="{FB6D561F-769C-49EB-8A98-6BDFC2E9048B}" type="pres">
      <dgm:prSet presAssocID="{DB0C0779-F4AB-4200-A041-189B143011F8}" presName="sibTrans" presStyleCnt="0"/>
      <dgm:spPr/>
    </dgm:pt>
    <dgm:pt modelId="{595454EE-6319-4754-9912-E61FF2943339}" type="pres">
      <dgm:prSet presAssocID="{5925E7E1-EA7B-4BA0-BBC7-A7D1070217BD}" presName="node" presStyleLbl="node1" presStyleIdx="1" presStyleCnt="4">
        <dgm:presLayoutVars>
          <dgm:bulletEnabled val="1"/>
        </dgm:presLayoutVars>
      </dgm:prSet>
      <dgm:spPr/>
      <dgm:t>
        <a:bodyPr/>
        <a:lstStyle/>
        <a:p>
          <a:endParaRPr lang="fr-FR"/>
        </a:p>
      </dgm:t>
    </dgm:pt>
    <dgm:pt modelId="{889193EA-7C30-4361-AD0D-8B255C53834F}" type="pres">
      <dgm:prSet presAssocID="{48215579-6249-403D-A344-4DFE68F3260F}" presName="sibTrans" presStyleCnt="0"/>
      <dgm:spPr/>
    </dgm:pt>
    <dgm:pt modelId="{261C3B8F-D561-445E-BECB-0863303F4ECD}" type="pres">
      <dgm:prSet presAssocID="{C0D8300A-FB6B-440C-B428-6CF2C042A121}" presName="node" presStyleLbl="node1" presStyleIdx="2" presStyleCnt="4">
        <dgm:presLayoutVars>
          <dgm:bulletEnabled val="1"/>
        </dgm:presLayoutVars>
      </dgm:prSet>
      <dgm:spPr/>
      <dgm:t>
        <a:bodyPr/>
        <a:lstStyle/>
        <a:p>
          <a:endParaRPr lang="fr-FR"/>
        </a:p>
      </dgm:t>
    </dgm:pt>
    <dgm:pt modelId="{1C3144F7-F5F4-44E9-B173-66CAC3C9868C}" type="pres">
      <dgm:prSet presAssocID="{7D3FF87D-1172-4D4F-84B6-2D689BD1DA66}" presName="sibTrans" presStyleCnt="0"/>
      <dgm:spPr/>
    </dgm:pt>
    <dgm:pt modelId="{20EA746E-5CB7-43D9-A9B9-54E5B7CD2E0A}" type="pres">
      <dgm:prSet presAssocID="{8DF47767-68DF-4772-9C81-91E1FAA7EF84}" presName="node" presStyleLbl="node1" presStyleIdx="3" presStyleCnt="4">
        <dgm:presLayoutVars>
          <dgm:bulletEnabled val="1"/>
        </dgm:presLayoutVars>
      </dgm:prSet>
      <dgm:spPr/>
      <dgm:t>
        <a:bodyPr/>
        <a:lstStyle/>
        <a:p>
          <a:endParaRPr lang="fr-FR"/>
        </a:p>
      </dgm:t>
    </dgm:pt>
  </dgm:ptLst>
  <dgm:cxnLst>
    <dgm:cxn modelId="{F647920C-D228-415F-841D-4F581CF71C44}" srcId="{161278F8-A8E0-4450-A5C3-4919A3BAF825}" destId="{DE89D56D-2D3D-4E89-A68A-79991F95FD5F}" srcOrd="0" destOrd="0" parTransId="{E95970D7-3EE8-4D6E-B9E7-DC13B2F96FC2}" sibTransId="{DB0C0779-F4AB-4200-A041-189B143011F8}"/>
    <dgm:cxn modelId="{683307FC-22C2-42D6-89DA-448298A04F43}" type="presOf" srcId="{C0D8300A-FB6B-440C-B428-6CF2C042A121}" destId="{261C3B8F-D561-445E-BECB-0863303F4ECD}" srcOrd="0" destOrd="0" presId="urn:microsoft.com/office/officeart/2005/8/layout/default"/>
    <dgm:cxn modelId="{2E403CDE-3719-4488-910F-992F15BD57A0}" srcId="{161278F8-A8E0-4450-A5C3-4919A3BAF825}" destId="{C0D8300A-FB6B-440C-B428-6CF2C042A121}" srcOrd="2" destOrd="0" parTransId="{749D18BA-EB13-4F35-B4F1-3BC32E555723}" sibTransId="{7D3FF87D-1172-4D4F-84B6-2D689BD1DA66}"/>
    <dgm:cxn modelId="{10261B97-D9A8-4068-81FD-8CF4E09C323B}" type="presOf" srcId="{5925E7E1-EA7B-4BA0-BBC7-A7D1070217BD}" destId="{595454EE-6319-4754-9912-E61FF2943339}" srcOrd="0" destOrd="0" presId="urn:microsoft.com/office/officeart/2005/8/layout/default"/>
    <dgm:cxn modelId="{A05EFAD1-6B14-4C52-8A62-753EBDF1767D}" srcId="{161278F8-A8E0-4450-A5C3-4919A3BAF825}" destId="{8DF47767-68DF-4772-9C81-91E1FAA7EF84}" srcOrd="3" destOrd="0" parTransId="{8DEB89B9-8002-41AB-9FD2-28C473805F3D}" sibTransId="{45767505-DF14-4121-A064-30E040871DD7}"/>
    <dgm:cxn modelId="{AB97FAA0-2B27-4678-B904-FB979FA696E8}" srcId="{161278F8-A8E0-4450-A5C3-4919A3BAF825}" destId="{5925E7E1-EA7B-4BA0-BBC7-A7D1070217BD}" srcOrd="1" destOrd="0" parTransId="{3745A3CD-2DCF-4C34-88D3-894B7785BB5B}" sibTransId="{48215579-6249-403D-A344-4DFE68F3260F}"/>
    <dgm:cxn modelId="{BDF015E8-76E8-4FBD-9B85-31CFBC0EA2FD}" type="presOf" srcId="{161278F8-A8E0-4450-A5C3-4919A3BAF825}" destId="{3DAF0F70-AA68-4521-B85B-A18DF550A3A5}" srcOrd="0" destOrd="0" presId="urn:microsoft.com/office/officeart/2005/8/layout/default"/>
    <dgm:cxn modelId="{02C72C61-90DE-4DFE-A68C-ACFEE2039B53}" type="presOf" srcId="{DE89D56D-2D3D-4E89-A68A-79991F95FD5F}" destId="{BF4E687D-9CFD-47E6-A2AF-3A5825CA7E9F}" srcOrd="0" destOrd="0" presId="urn:microsoft.com/office/officeart/2005/8/layout/default"/>
    <dgm:cxn modelId="{212BED6D-4B92-4060-8BE4-CC1ACD9A1F11}" type="presOf" srcId="{8DF47767-68DF-4772-9C81-91E1FAA7EF84}" destId="{20EA746E-5CB7-43D9-A9B9-54E5B7CD2E0A}" srcOrd="0" destOrd="0" presId="urn:microsoft.com/office/officeart/2005/8/layout/default"/>
    <dgm:cxn modelId="{47DA874E-2D5D-43CE-9EF6-5641C32774E1}" type="presParOf" srcId="{3DAF0F70-AA68-4521-B85B-A18DF550A3A5}" destId="{BF4E687D-9CFD-47E6-A2AF-3A5825CA7E9F}" srcOrd="0" destOrd="0" presId="urn:microsoft.com/office/officeart/2005/8/layout/default"/>
    <dgm:cxn modelId="{79A782BC-D714-451B-8D65-EAF5025DC959}" type="presParOf" srcId="{3DAF0F70-AA68-4521-B85B-A18DF550A3A5}" destId="{FB6D561F-769C-49EB-8A98-6BDFC2E9048B}" srcOrd="1" destOrd="0" presId="urn:microsoft.com/office/officeart/2005/8/layout/default"/>
    <dgm:cxn modelId="{CF84FA3A-6FCE-448E-9CFD-ECA90B1D0B7C}" type="presParOf" srcId="{3DAF0F70-AA68-4521-B85B-A18DF550A3A5}" destId="{595454EE-6319-4754-9912-E61FF2943339}" srcOrd="2" destOrd="0" presId="urn:microsoft.com/office/officeart/2005/8/layout/default"/>
    <dgm:cxn modelId="{B9600989-3CBB-42BC-BD87-779824186730}" type="presParOf" srcId="{3DAF0F70-AA68-4521-B85B-A18DF550A3A5}" destId="{889193EA-7C30-4361-AD0D-8B255C53834F}" srcOrd="3" destOrd="0" presId="urn:microsoft.com/office/officeart/2005/8/layout/default"/>
    <dgm:cxn modelId="{E2B3F2F8-9662-4F9D-9D06-0C507CAE0D6C}" type="presParOf" srcId="{3DAF0F70-AA68-4521-B85B-A18DF550A3A5}" destId="{261C3B8F-D561-445E-BECB-0863303F4ECD}" srcOrd="4" destOrd="0" presId="urn:microsoft.com/office/officeart/2005/8/layout/default"/>
    <dgm:cxn modelId="{E7F7B69E-35A6-428F-B6B4-F89AD1423E9A}" type="presParOf" srcId="{3DAF0F70-AA68-4521-B85B-A18DF550A3A5}" destId="{1C3144F7-F5F4-44E9-B173-66CAC3C9868C}" srcOrd="5" destOrd="0" presId="urn:microsoft.com/office/officeart/2005/8/layout/default"/>
    <dgm:cxn modelId="{EF2FD84E-6D49-4D24-8DF4-77F881E7C9FA}" type="presParOf" srcId="{3DAF0F70-AA68-4521-B85B-A18DF550A3A5}" destId="{20EA746E-5CB7-43D9-A9B9-54E5B7CD2E0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9A0BE2A-6DB4-41B4-ACE7-B007A74F286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9D07930-2642-40AE-9BC2-EB5C0C63D07F}">
      <dgm:prSet phldrT="[Texte]" custT="1"/>
      <dgm:spPr/>
      <dgm:t>
        <a:bodyPr/>
        <a:lstStyle/>
        <a:p>
          <a:r>
            <a:rPr lang="fr-FR" sz="3200" dirty="0">
              <a:latin typeface="Roboto Condensed" panose="02000000000000000000" pitchFamily="2" charset="0"/>
              <a:ea typeface="Roboto Condensed" panose="02000000000000000000" pitchFamily="2" charset="0"/>
            </a:rPr>
            <a:t>Pour les adhérents</a:t>
          </a:r>
        </a:p>
      </dgm:t>
    </dgm:pt>
    <dgm:pt modelId="{4D8765CA-2B7F-47EA-AD61-B6E2858103E1}" type="parTrans" cxnId="{D6B9D337-3270-4058-B5F0-5233E82FC7DC}">
      <dgm:prSet/>
      <dgm:spPr/>
      <dgm:t>
        <a:bodyPr/>
        <a:lstStyle/>
        <a:p>
          <a:endParaRPr lang="fr-FR"/>
        </a:p>
      </dgm:t>
    </dgm:pt>
    <dgm:pt modelId="{EB81BABD-9A85-47DA-BE3A-07F8DC30231F}" type="sibTrans" cxnId="{D6B9D337-3270-4058-B5F0-5233E82FC7DC}">
      <dgm:prSet/>
      <dgm:spPr/>
      <dgm:t>
        <a:bodyPr/>
        <a:lstStyle/>
        <a:p>
          <a:endParaRPr lang="fr-FR"/>
        </a:p>
      </dgm:t>
    </dgm:pt>
    <dgm:pt modelId="{D2D3F82B-311E-4B3B-BA06-9B04C4BD4F16}">
      <dgm:prSet custT="1"/>
      <dgm:spPr/>
      <dgm:t>
        <a:bodyPr/>
        <a:lstStyle/>
        <a:p>
          <a:r>
            <a:rPr lang="fr-FR" sz="2000" dirty="0">
              <a:latin typeface="Ubuntu" panose="020B0504030602030204" pitchFamily="34" charset="0"/>
            </a:rPr>
            <a:t>Lettres d’information trimestrielle</a:t>
          </a:r>
        </a:p>
      </dgm:t>
    </dgm:pt>
    <dgm:pt modelId="{F416366F-04BF-4247-842B-23FABD9DC7E1}" type="parTrans" cxnId="{3FB8E6DA-B4C9-4E0F-8647-0EFFA905067C}">
      <dgm:prSet/>
      <dgm:spPr/>
      <dgm:t>
        <a:bodyPr/>
        <a:lstStyle/>
        <a:p>
          <a:endParaRPr lang="fr-FR"/>
        </a:p>
      </dgm:t>
    </dgm:pt>
    <dgm:pt modelId="{5D83D2D8-4A61-4C1B-AF3F-D4BDB87C072E}" type="sibTrans" cxnId="{3FB8E6DA-B4C9-4E0F-8647-0EFFA905067C}">
      <dgm:prSet/>
      <dgm:spPr/>
      <dgm:t>
        <a:bodyPr/>
        <a:lstStyle/>
        <a:p>
          <a:endParaRPr lang="fr-FR"/>
        </a:p>
      </dgm:t>
    </dgm:pt>
    <dgm:pt modelId="{A458A0A7-A3F4-4019-AABA-CFED7D6EF3E0}">
      <dgm:prSet custT="1"/>
      <dgm:spPr/>
      <dgm:t>
        <a:bodyPr/>
        <a:lstStyle/>
        <a:p>
          <a:r>
            <a:rPr lang="fr-FR" sz="2000" dirty="0">
              <a:latin typeface="Ubuntu" panose="020B0504030602030204" pitchFamily="34" charset="0"/>
            </a:rPr>
            <a:t>Centre de ressources</a:t>
          </a:r>
        </a:p>
      </dgm:t>
    </dgm:pt>
    <dgm:pt modelId="{374E6271-394E-4E0E-A2CE-5703E844B1AF}" type="parTrans" cxnId="{9B7F8287-9E7A-4896-9FBD-2B11E88C6E02}">
      <dgm:prSet/>
      <dgm:spPr/>
      <dgm:t>
        <a:bodyPr/>
        <a:lstStyle/>
        <a:p>
          <a:endParaRPr lang="fr-FR"/>
        </a:p>
      </dgm:t>
    </dgm:pt>
    <dgm:pt modelId="{1FA9B790-33ED-46BB-B916-F1466143AD5A}" type="sibTrans" cxnId="{9B7F8287-9E7A-4896-9FBD-2B11E88C6E02}">
      <dgm:prSet/>
      <dgm:spPr/>
      <dgm:t>
        <a:bodyPr/>
        <a:lstStyle/>
        <a:p>
          <a:endParaRPr lang="fr-FR"/>
        </a:p>
      </dgm:t>
    </dgm:pt>
    <dgm:pt modelId="{6B1890A5-61BD-4B21-B0DA-7FA62BE53F8D}">
      <dgm:prSet custT="1"/>
      <dgm:spPr/>
      <dgm:t>
        <a:bodyPr/>
        <a:lstStyle/>
        <a:p>
          <a:r>
            <a:rPr lang="fr-FR" sz="2000" dirty="0">
              <a:latin typeface="Ubuntu" panose="020B0504030602030204" pitchFamily="34" charset="0"/>
            </a:rPr>
            <a:t>Adresse mail « adhérents »</a:t>
          </a:r>
        </a:p>
      </dgm:t>
    </dgm:pt>
    <dgm:pt modelId="{43ED9D55-F547-47FC-8295-0B8B6C8FC6E6}" type="parTrans" cxnId="{12986195-BBDD-4B55-A59A-F15A985DDA21}">
      <dgm:prSet/>
      <dgm:spPr/>
      <dgm:t>
        <a:bodyPr/>
        <a:lstStyle/>
        <a:p>
          <a:endParaRPr lang="fr-FR"/>
        </a:p>
      </dgm:t>
    </dgm:pt>
    <dgm:pt modelId="{076117C9-BA1F-4635-9EDA-4C60316B5C13}" type="sibTrans" cxnId="{12986195-BBDD-4B55-A59A-F15A985DDA21}">
      <dgm:prSet/>
      <dgm:spPr/>
      <dgm:t>
        <a:bodyPr/>
        <a:lstStyle/>
        <a:p>
          <a:endParaRPr lang="fr-FR"/>
        </a:p>
      </dgm:t>
    </dgm:pt>
    <dgm:pt modelId="{C9DE913D-8FF1-4D7C-B413-D75E1F0CB69A}">
      <dgm:prSet custT="1"/>
      <dgm:spPr/>
      <dgm:t>
        <a:bodyPr/>
        <a:lstStyle/>
        <a:p>
          <a:r>
            <a:rPr lang="fr-FR" sz="2000" dirty="0">
              <a:latin typeface="Ubuntu" panose="020B0504030602030204" pitchFamily="34" charset="0"/>
            </a:rPr>
            <a:t>Webinaires « actualité » / thématiques</a:t>
          </a:r>
        </a:p>
      </dgm:t>
    </dgm:pt>
    <dgm:pt modelId="{47F2F76B-931D-4251-B637-A98713A53C31}" type="parTrans" cxnId="{C6BC8508-46DA-4E12-B77B-848D3BAAD9E3}">
      <dgm:prSet/>
      <dgm:spPr/>
      <dgm:t>
        <a:bodyPr/>
        <a:lstStyle/>
        <a:p>
          <a:endParaRPr lang="fr-FR"/>
        </a:p>
      </dgm:t>
    </dgm:pt>
    <dgm:pt modelId="{AB1ABEAB-AB58-4D26-AABA-3ECA274FE403}" type="sibTrans" cxnId="{C6BC8508-46DA-4E12-B77B-848D3BAAD9E3}">
      <dgm:prSet/>
      <dgm:spPr/>
      <dgm:t>
        <a:bodyPr/>
        <a:lstStyle/>
        <a:p>
          <a:endParaRPr lang="fr-FR"/>
        </a:p>
      </dgm:t>
    </dgm:pt>
    <dgm:pt modelId="{D20DD752-0705-4AE0-9B55-ADE5FA282C20}">
      <dgm:prSet custT="1"/>
      <dgm:spPr/>
      <dgm:t>
        <a:bodyPr/>
        <a:lstStyle/>
        <a:p>
          <a:r>
            <a:rPr lang="fr-FR" sz="2000" dirty="0">
              <a:latin typeface="Ubuntu" panose="020B0504030602030204" pitchFamily="34" charset="0"/>
            </a:rPr>
            <a:t>Formations thématiques</a:t>
          </a:r>
        </a:p>
      </dgm:t>
    </dgm:pt>
    <dgm:pt modelId="{A1F2CE66-28CB-4088-83BF-B2BA71510746}" type="parTrans" cxnId="{D2E86F2A-5AC7-443C-B65D-B084D4D2FFB1}">
      <dgm:prSet/>
      <dgm:spPr/>
      <dgm:t>
        <a:bodyPr/>
        <a:lstStyle/>
        <a:p>
          <a:endParaRPr lang="fr-FR"/>
        </a:p>
      </dgm:t>
    </dgm:pt>
    <dgm:pt modelId="{ACB2461F-4552-4CFA-9190-58C9F3D776BF}" type="sibTrans" cxnId="{D2E86F2A-5AC7-443C-B65D-B084D4D2FFB1}">
      <dgm:prSet/>
      <dgm:spPr/>
      <dgm:t>
        <a:bodyPr/>
        <a:lstStyle/>
        <a:p>
          <a:endParaRPr lang="fr-FR"/>
        </a:p>
      </dgm:t>
    </dgm:pt>
    <dgm:pt modelId="{403BC676-C692-4D58-907E-F4BECB08B61B}">
      <dgm:prSet custT="1"/>
      <dgm:spPr/>
      <dgm:t>
        <a:bodyPr/>
        <a:lstStyle/>
        <a:p>
          <a:r>
            <a:rPr lang="fr-FR" sz="2000" dirty="0">
              <a:latin typeface="Ubuntu" panose="020B0504030602030204" pitchFamily="34" charset="0"/>
            </a:rPr>
            <a:t>Fiches témoignage</a:t>
          </a:r>
        </a:p>
      </dgm:t>
    </dgm:pt>
    <dgm:pt modelId="{14354F79-5BFB-4325-A08B-46930CA7932B}" type="parTrans" cxnId="{B8CDA707-C935-433E-B037-D71272FC274C}">
      <dgm:prSet/>
      <dgm:spPr/>
      <dgm:t>
        <a:bodyPr/>
        <a:lstStyle/>
        <a:p>
          <a:endParaRPr lang="fr-FR"/>
        </a:p>
      </dgm:t>
    </dgm:pt>
    <dgm:pt modelId="{D52E6625-FEF9-46B2-A7C5-6AA3AD2BA2BE}" type="sibTrans" cxnId="{B8CDA707-C935-433E-B037-D71272FC274C}">
      <dgm:prSet/>
      <dgm:spPr/>
      <dgm:t>
        <a:bodyPr/>
        <a:lstStyle/>
        <a:p>
          <a:endParaRPr lang="fr-FR"/>
        </a:p>
      </dgm:t>
    </dgm:pt>
    <dgm:pt modelId="{EFA6F61E-FBEE-4871-BE9A-ABC4BC0EB0F6}">
      <dgm:prSet custT="1"/>
      <dgm:spPr/>
      <dgm:t>
        <a:bodyPr/>
        <a:lstStyle/>
        <a:p>
          <a:r>
            <a:rPr lang="fr-FR" sz="2000" dirty="0">
              <a:latin typeface="Ubuntu" panose="020B0504030602030204" pitchFamily="34" charset="0"/>
            </a:rPr>
            <a:t>Ateliers et entretiens individuels sur la démarche achat durable</a:t>
          </a:r>
        </a:p>
      </dgm:t>
    </dgm:pt>
    <dgm:pt modelId="{4BA2CBC0-272A-4A9F-9529-C102A57A95A7}" type="parTrans" cxnId="{3CFE37E0-C1AF-4D91-84D6-F25A7C0662C2}">
      <dgm:prSet/>
      <dgm:spPr/>
      <dgm:t>
        <a:bodyPr/>
        <a:lstStyle/>
        <a:p>
          <a:endParaRPr lang="fr-FR"/>
        </a:p>
      </dgm:t>
    </dgm:pt>
    <dgm:pt modelId="{37EEE3D3-454A-4D26-863F-6B9C897ADB0F}" type="sibTrans" cxnId="{3CFE37E0-C1AF-4D91-84D6-F25A7C0662C2}">
      <dgm:prSet/>
      <dgm:spPr/>
      <dgm:t>
        <a:bodyPr/>
        <a:lstStyle/>
        <a:p>
          <a:endParaRPr lang="fr-FR"/>
        </a:p>
      </dgm:t>
    </dgm:pt>
    <dgm:pt modelId="{412D1FBA-639C-43C0-AACC-D2C5E8A222F9}">
      <dgm:prSet custT="1"/>
      <dgm:spPr/>
      <dgm:t>
        <a:bodyPr/>
        <a:lstStyle/>
        <a:p>
          <a:r>
            <a:rPr lang="fr-FR" sz="2000" dirty="0">
              <a:latin typeface="Ubuntu" panose="020B0504030602030204" pitchFamily="34" charset="0"/>
            </a:rPr>
            <a:t>Accompagnement/Sensibilisation des élu-e-s</a:t>
          </a:r>
        </a:p>
      </dgm:t>
    </dgm:pt>
    <dgm:pt modelId="{9069BBC9-735D-43B5-8DC6-E4816F5C4DB6}" type="parTrans" cxnId="{01C71924-B57C-4257-A923-143D300D944A}">
      <dgm:prSet/>
      <dgm:spPr/>
      <dgm:t>
        <a:bodyPr/>
        <a:lstStyle/>
        <a:p>
          <a:endParaRPr lang="fr-FR"/>
        </a:p>
      </dgm:t>
    </dgm:pt>
    <dgm:pt modelId="{537A1E5A-7307-43C4-BA96-E5774F760C51}" type="sibTrans" cxnId="{01C71924-B57C-4257-A923-143D300D944A}">
      <dgm:prSet/>
      <dgm:spPr/>
      <dgm:t>
        <a:bodyPr/>
        <a:lstStyle/>
        <a:p>
          <a:endParaRPr lang="fr-FR"/>
        </a:p>
      </dgm:t>
    </dgm:pt>
    <dgm:pt modelId="{A1DFB7A3-95F7-4B41-B19D-FCF165146308}">
      <dgm:prSet custT="1"/>
      <dgm:spPr/>
      <dgm:t>
        <a:bodyPr/>
        <a:lstStyle/>
        <a:p>
          <a:r>
            <a:rPr lang="fr-FR" sz="2000" dirty="0">
              <a:latin typeface="Ubuntu" panose="020B0504030602030204" pitchFamily="34" charset="0"/>
            </a:rPr>
            <a:t>Conseil minute</a:t>
          </a:r>
        </a:p>
      </dgm:t>
    </dgm:pt>
    <dgm:pt modelId="{2B6CC141-8CE8-4B9C-A74D-3F4A67DE747A}" type="parTrans" cxnId="{FDAA39CD-8FC4-43BD-8FCF-1CE7708D4BB6}">
      <dgm:prSet/>
      <dgm:spPr/>
      <dgm:t>
        <a:bodyPr/>
        <a:lstStyle/>
        <a:p>
          <a:endParaRPr lang="fr-FR"/>
        </a:p>
      </dgm:t>
    </dgm:pt>
    <dgm:pt modelId="{BAB8DA50-4F1A-444B-866E-33F8F1EF11FE}" type="sibTrans" cxnId="{FDAA39CD-8FC4-43BD-8FCF-1CE7708D4BB6}">
      <dgm:prSet/>
      <dgm:spPr/>
      <dgm:t>
        <a:bodyPr/>
        <a:lstStyle/>
        <a:p>
          <a:endParaRPr lang="fr-FR"/>
        </a:p>
      </dgm:t>
    </dgm:pt>
    <dgm:pt modelId="{99EDDB7A-DA60-4176-8095-935A92B8E63D}" type="pres">
      <dgm:prSet presAssocID="{79A0BE2A-6DB4-41B4-ACE7-B007A74F2862}" presName="linear" presStyleCnt="0">
        <dgm:presLayoutVars>
          <dgm:dir/>
          <dgm:animLvl val="lvl"/>
          <dgm:resizeHandles val="exact"/>
        </dgm:presLayoutVars>
      </dgm:prSet>
      <dgm:spPr/>
      <dgm:t>
        <a:bodyPr/>
        <a:lstStyle/>
        <a:p>
          <a:endParaRPr lang="fr-FR"/>
        </a:p>
      </dgm:t>
    </dgm:pt>
    <dgm:pt modelId="{C90E8AB8-9FEA-4D9E-9BBA-269651000AED}" type="pres">
      <dgm:prSet presAssocID="{79D07930-2642-40AE-9BC2-EB5C0C63D07F}" presName="parentLin" presStyleCnt="0"/>
      <dgm:spPr/>
    </dgm:pt>
    <dgm:pt modelId="{A1BC7E6F-1C38-45A5-8706-DE2E5FB19FA4}" type="pres">
      <dgm:prSet presAssocID="{79D07930-2642-40AE-9BC2-EB5C0C63D07F}" presName="parentLeftMargin" presStyleLbl="node1" presStyleIdx="0" presStyleCnt="1"/>
      <dgm:spPr/>
      <dgm:t>
        <a:bodyPr/>
        <a:lstStyle/>
        <a:p>
          <a:endParaRPr lang="fr-FR"/>
        </a:p>
      </dgm:t>
    </dgm:pt>
    <dgm:pt modelId="{B0C1EB9A-9C5B-4BFF-8C83-9159D02EB58C}" type="pres">
      <dgm:prSet presAssocID="{79D07930-2642-40AE-9BC2-EB5C0C63D07F}" presName="parentText" presStyleLbl="node1" presStyleIdx="0" presStyleCnt="1" custScaleY="36402">
        <dgm:presLayoutVars>
          <dgm:chMax val="0"/>
          <dgm:bulletEnabled val="1"/>
        </dgm:presLayoutVars>
      </dgm:prSet>
      <dgm:spPr/>
      <dgm:t>
        <a:bodyPr/>
        <a:lstStyle/>
        <a:p>
          <a:endParaRPr lang="fr-FR"/>
        </a:p>
      </dgm:t>
    </dgm:pt>
    <dgm:pt modelId="{2A30CDD2-3F84-4456-9DC4-9C7081BF3CDC}" type="pres">
      <dgm:prSet presAssocID="{79D07930-2642-40AE-9BC2-EB5C0C63D07F}" presName="negativeSpace" presStyleCnt="0"/>
      <dgm:spPr/>
    </dgm:pt>
    <dgm:pt modelId="{F52D201C-C053-4230-8C58-D66EAE0B2EEB}" type="pres">
      <dgm:prSet presAssocID="{79D07930-2642-40AE-9BC2-EB5C0C63D07F}" presName="childText" presStyleLbl="conFgAcc1" presStyleIdx="0" presStyleCnt="1" custLinFactNeighborX="-15110" custLinFactNeighborY="0">
        <dgm:presLayoutVars>
          <dgm:bulletEnabled val="1"/>
        </dgm:presLayoutVars>
      </dgm:prSet>
      <dgm:spPr/>
      <dgm:t>
        <a:bodyPr/>
        <a:lstStyle/>
        <a:p>
          <a:endParaRPr lang="fr-FR"/>
        </a:p>
      </dgm:t>
    </dgm:pt>
  </dgm:ptLst>
  <dgm:cxnLst>
    <dgm:cxn modelId="{E60980A8-5DD4-4725-AA1C-6AD587E11B2C}" type="presOf" srcId="{412D1FBA-639C-43C0-AACC-D2C5E8A222F9}" destId="{F52D201C-C053-4230-8C58-D66EAE0B2EEB}" srcOrd="0" destOrd="8" presId="urn:microsoft.com/office/officeart/2005/8/layout/list1"/>
    <dgm:cxn modelId="{01C71924-B57C-4257-A923-143D300D944A}" srcId="{79D07930-2642-40AE-9BC2-EB5C0C63D07F}" destId="{412D1FBA-639C-43C0-AACC-D2C5E8A222F9}" srcOrd="8" destOrd="0" parTransId="{9069BBC9-735D-43B5-8DC6-E4816F5C4DB6}" sibTransId="{537A1E5A-7307-43C4-BA96-E5774F760C51}"/>
    <dgm:cxn modelId="{C793EA61-B7A2-4F99-B846-A4D0FC08D927}" type="presOf" srcId="{79D07930-2642-40AE-9BC2-EB5C0C63D07F}" destId="{B0C1EB9A-9C5B-4BFF-8C83-9159D02EB58C}" srcOrd="1" destOrd="0" presId="urn:microsoft.com/office/officeart/2005/8/layout/list1"/>
    <dgm:cxn modelId="{D4F8FA83-FEA0-4C1B-B0DA-8A71108B5875}" type="presOf" srcId="{D20DD752-0705-4AE0-9B55-ADE5FA282C20}" destId="{F52D201C-C053-4230-8C58-D66EAE0B2EEB}" srcOrd="0" destOrd="6" presId="urn:microsoft.com/office/officeart/2005/8/layout/list1"/>
    <dgm:cxn modelId="{F28EF766-C989-4418-903E-225D69CE4580}" type="presOf" srcId="{A458A0A7-A3F4-4019-AABA-CFED7D6EF3E0}" destId="{F52D201C-C053-4230-8C58-D66EAE0B2EEB}" srcOrd="0" destOrd="2" presId="urn:microsoft.com/office/officeart/2005/8/layout/list1"/>
    <dgm:cxn modelId="{39D84DDE-EA75-4587-931A-518F67C4E194}" type="presOf" srcId="{EFA6F61E-FBEE-4871-BE9A-ABC4BC0EB0F6}" destId="{F52D201C-C053-4230-8C58-D66EAE0B2EEB}" srcOrd="0" destOrd="7" presId="urn:microsoft.com/office/officeart/2005/8/layout/list1"/>
    <dgm:cxn modelId="{9B7F8287-9E7A-4896-9FBD-2B11E88C6E02}" srcId="{79D07930-2642-40AE-9BC2-EB5C0C63D07F}" destId="{A458A0A7-A3F4-4019-AABA-CFED7D6EF3E0}" srcOrd="2" destOrd="0" parTransId="{374E6271-394E-4E0E-A2CE-5703E844B1AF}" sibTransId="{1FA9B790-33ED-46BB-B916-F1466143AD5A}"/>
    <dgm:cxn modelId="{927638A7-66C7-4381-A1DF-58469FB3E39B}" type="presOf" srcId="{79D07930-2642-40AE-9BC2-EB5C0C63D07F}" destId="{A1BC7E6F-1C38-45A5-8706-DE2E5FB19FA4}" srcOrd="0" destOrd="0" presId="urn:microsoft.com/office/officeart/2005/8/layout/list1"/>
    <dgm:cxn modelId="{3CFE37E0-C1AF-4D91-84D6-F25A7C0662C2}" srcId="{79D07930-2642-40AE-9BC2-EB5C0C63D07F}" destId="{EFA6F61E-FBEE-4871-BE9A-ABC4BC0EB0F6}" srcOrd="7" destOrd="0" parTransId="{4BA2CBC0-272A-4A9F-9529-C102A57A95A7}" sibTransId="{37EEE3D3-454A-4D26-863F-6B9C897ADB0F}"/>
    <dgm:cxn modelId="{B8CDA707-C935-433E-B037-D71272FC274C}" srcId="{79D07930-2642-40AE-9BC2-EB5C0C63D07F}" destId="{403BC676-C692-4D58-907E-F4BECB08B61B}" srcOrd="1" destOrd="0" parTransId="{14354F79-5BFB-4325-A08B-46930CA7932B}" sibTransId="{D52E6625-FEF9-46B2-A7C5-6AA3AD2BA2BE}"/>
    <dgm:cxn modelId="{A3FD9600-C9D4-4072-B1FB-45844AD3B469}" type="presOf" srcId="{A1DFB7A3-95F7-4B41-B19D-FCF165146308}" destId="{F52D201C-C053-4230-8C58-D66EAE0B2EEB}" srcOrd="0" destOrd="4" presId="urn:microsoft.com/office/officeart/2005/8/layout/list1"/>
    <dgm:cxn modelId="{D2E86F2A-5AC7-443C-B65D-B084D4D2FFB1}" srcId="{79D07930-2642-40AE-9BC2-EB5C0C63D07F}" destId="{D20DD752-0705-4AE0-9B55-ADE5FA282C20}" srcOrd="6" destOrd="0" parTransId="{A1F2CE66-28CB-4088-83BF-B2BA71510746}" sibTransId="{ACB2461F-4552-4CFA-9190-58C9F3D776BF}"/>
    <dgm:cxn modelId="{91C9D147-00F1-47D5-91E1-39F61E702686}" type="presOf" srcId="{79A0BE2A-6DB4-41B4-ACE7-B007A74F2862}" destId="{99EDDB7A-DA60-4176-8095-935A92B8E63D}" srcOrd="0" destOrd="0" presId="urn:microsoft.com/office/officeart/2005/8/layout/list1"/>
    <dgm:cxn modelId="{C6BC8508-46DA-4E12-B77B-848D3BAAD9E3}" srcId="{79D07930-2642-40AE-9BC2-EB5C0C63D07F}" destId="{C9DE913D-8FF1-4D7C-B413-D75E1F0CB69A}" srcOrd="5" destOrd="0" parTransId="{47F2F76B-931D-4251-B637-A98713A53C31}" sibTransId="{AB1ABEAB-AB58-4D26-AABA-3ECA274FE403}"/>
    <dgm:cxn modelId="{CECA26AC-6200-42DE-81C9-4CD13F4C7B53}" type="presOf" srcId="{D2D3F82B-311E-4B3B-BA06-9B04C4BD4F16}" destId="{F52D201C-C053-4230-8C58-D66EAE0B2EEB}" srcOrd="0" destOrd="0" presId="urn:microsoft.com/office/officeart/2005/8/layout/list1"/>
    <dgm:cxn modelId="{108802B3-E3D0-4BE4-BE86-B8BB071693D8}" type="presOf" srcId="{C9DE913D-8FF1-4D7C-B413-D75E1F0CB69A}" destId="{F52D201C-C053-4230-8C58-D66EAE0B2EEB}" srcOrd="0" destOrd="5" presId="urn:microsoft.com/office/officeart/2005/8/layout/list1"/>
    <dgm:cxn modelId="{12986195-BBDD-4B55-A59A-F15A985DDA21}" srcId="{79D07930-2642-40AE-9BC2-EB5C0C63D07F}" destId="{6B1890A5-61BD-4B21-B0DA-7FA62BE53F8D}" srcOrd="3" destOrd="0" parTransId="{43ED9D55-F547-47FC-8295-0B8B6C8FC6E6}" sibTransId="{076117C9-BA1F-4635-9EDA-4C60316B5C13}"/>
    <dgm:cxn modelId="{3FB8E6DA-B4C9-4E0F-8647-0EFFA905067C}" srcId="{79D07930-2642-40AE-9BC2-EB5C0C63D07F}" destId="{D2D3F82B-311E-4B3B-BA06-9B04C4BD4F16}" srcOrd="0" destOrd="0" parTransId="{F416366F-04BF-4247-842B-23FABD9DC7E1}" sibTransId="{5D83D2D8-4A61-4C1B-AF3F-D4BDB87C072E}"/>
    <dgm:cxn modelId="{ED0B3A43-70C6-4941-B0C3-8FAA1F6B7341}" type="presOf" srcId="{403BC676-C692-4D58-907E-F4BECB08B61B}" destId="{F52D201C-C053-4230-8C58-D66EAE0B2EEB}" srcOrd="0" destOrd="1" presId="urn:microsoft.com/office/officeart/2005/8/layout/list1"/>
    <dgm:cxn modelId="{93EAB019-079A-4F86-B31A-5734AF47FC6B}" type="presOf" srcId="{6B1890A5-61BD-4B21-B0DA-7FA62BE53F8D}" destId="{F52D201C-C053-4230-8C58-D66EAE0B2EEB}" srcOrd="0" destOrd="3" presId="urn:microsoft.com/office/officeart/2005/8/layout/list1"/>
    <dgm:cxn modelId="{D6B9D337-3270-4058-B5F0-5233E82FC7DC}" srcId="{79A0BE2A-6DB4-41B4-ACE7-B007A74F2862}" destId="{79D07930-2642-40AE-9BC2-EB5C0C63D07F}" srcOrd="0" destOrd="0" parTransId="{4D8765CA-2B7F-47EA-AD61-B6E2858103E1}" sibTransId="{EB81BABD-9A85-47DA-BE3A-07F8DC30231F}"/>
    <dgm:cxn modelId="{FDAA39CD-8FC4-43BD-8FCF-1CE7708D4BB6}" srcId="{79D07930-2642-40AE-9BC2-EB5C0C63D07F}" destId="{A1DFB7A3-95F7-4B41-B19D-FCF165146308}" srcOrd="4" destOrd="0" parTransId="{2B6CC141-8CE8-4B9C-A74D-3F4A67DE747A}" sibTransId="{BAB8DA50-4F1A-444B-866E-33F8F1EF11FE}"/>
    <dgm:cxn modelId="{8226C5B0-5F86-4299-B411-A5D6E3E5D65C}" type="presParOf" srcId="{99EDDB7A-DA60-4176-8095-935A92B8E63D}" destId="{C90E8AB8-9FEA-4D9E-9BBA-269651000AED}" srcOrd="0" destOrd="0" presId="urn:microsoft.com/office/officeart/2005/8/layout/list1"/>
    <dgm:cxn modelId="{5C8CD578-015A-443D-BE91-1599A55A1765}" type="presParOf" srcId="{C90E8AB8-9FEA-4D9E-9BBA-269651000AED}" destId="{A1BC7E6F-1C38-45A5-8706-DE2E5FB19FA4}" srcOrd="0" destOrd="0" presId="urn:microsoft.com/office/officeart/2005/8/layout/list1"/>
    <dgm:cxn modelId="{9859586E-359D-40E9-9E5E-E2AE159D00F7}" type="presParOf" srcId="{C90E8AB8-9FEA-4D9E-9BBA-269651000AED}" destId="{B0C1EB9A-9C5B-4BFF-8C83-9159D02EB58C}" srcOrd="1" destOrd="0" presId="urn:microsoft.com/office/officeart/2005/8/layout/list1"/>
    <dgm:cxn modelId="{657A5491-604B-4963-A076-9DB705510AB9}" type="presParOf" srcId="{99EDDB7A-DA60-4176-8095-935A92B8E63D}" destId="{2A30CDD2-3F84-4456-9DC4-9C7081BF3CDC}" srcOrd="1" destOrd="0" presId="urn:microsoft.com/office/officeart/2005/8/layout/list1"/>
    <dgm:cxn modelId="{41E9703E-7A55-42C8-82D3-7BF89D77DB3F}" type="presParOf" srcId="{99EDDB7A-DA60-4176-8095-935A92B8E63D}" destId="{F52D201C-C053-4230-8C58-D66EAE0B2EE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A0BE2A-6DB4-41B4-ACE7-B007A74F286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9D07930-2642-40AE-9BC2-EB5C0C63D07F}">
      <dgm:prSet phldrT="[Texte]" custT="1"/>
      <dgm:spPr/>
      <dgm:t>
        <a:bodyPr/>
        <a:lstStyle/>
        <a:p>
          <a:r>
            <a:rPr lang="fr-FR" sz="3200" dirty="0">
              <a:latin typeface="Roboto Condensed" panose="02000000000000000000" pitchFamily="2" charset="0"/>
              <a:ea typeface="Roboto Condensed" panose="02000000000000000000" pitchFamily="2" charset="0"/>
            </a:rPr>
            <a:t>Pour tous</a:t>
          </a:r>
        </a:p>
      </dgm:t>
    </dgm:pt>
    <dgm:pt modelId="{4D8765CA-2B7F-47EA-AD61-B6E2858103E1}" type="parTrans" cxnId="{D6B9D337-3270-4058-B5F0-5233E82FC7DC}">
      <dgm:prSet/>
      <dgm:spPr/>
      <dgm:t>
        <a:bodyPr/>
        <a:lstStyle/>
        <a:p>
          <a:endParaRPr lang="fr-FR"/>
        </a:p>
      </dgm:t>
    </dgm:pt>
    <dgm:pt modelId="{EB81BABD-9A85-47DA-BE3A-07F8DC30231F}" type="sibTrans" cxnId="{D6B9D337-3270-4058-B5F0-5233E82FC7DC}">
      <dgm:prSet/>
      <dgm:spPr/>
      <dgm:t>
        <a:bodyPr/>
        <a:lstStyle/>
        <a:p>
          <a:endParaRPr lang="fr-FR"/>
        </a:p>
      </dgm:t>
    </dgm:pt>
    <dgm:pt modelId="{D2D3F82B-311E-4B3B-BA06-9B04C4BD4F16}">
      <dgm:prSet custT="1"/>
      <dgm:spPr/>
      <dgm:t>
        <a:bodyPr/>
        <a:lstStyle/>
        <a:p>
          <a:r>
            <a:rPr lang="fr-FR" sz="2000" dirty="0">
              <a:latin typeface="Ubuntu" panose="020B0504030602030204" pitchFamily="34" charset="0"/>
            </a:rPr>
            <a:t>Interventions</a:t>
          </a:r>
        </a:p>
      </dgm:t>
    </dgm:pt>
    <dgm:pt modelId="{F416366F-04BF-4247-842B-23FABD9DC7E1}" type="parTrans" cxnId="{3FB8E6DA-B4C9-4E0F-8647-0EFFA905067C}">
      <dgm:prSet/>
      <dgm:spPr/>
      <dgm:t>
        <a:bodyPr/>
        <a:lstStyle/>
        <a:p>
          <a:endParaRPr lang="fr-FR"/>
        </a:p>
      </dgm:t>
    </dgm:pt>
    <dgm:pt modelId="{5D83D2D8-4A61-4C1B-AF3F-D4BDB87C072E}" type="sibTrans" cxnId="{3FB8E6DA-B4C9-4E0F-8647-0EFFA905067C}">
      <dgm:prSet/>
      <dgm:spPr/>
      <dgm:t>
        <a:bodyPr/>
        <a:lstStyle/>
        <a:p>
          <a:endParaRPr lang="fr-FR"/>
        </a:p>
      </dgm:t>
    </dgm:pt>
    <dgm:pt modelId="{63ECE8AF-C03A-4909-8987-68EF1B383101}">
      <dgm:prSet custT="1"/>
      <dgm:spPr/>
      <dgm:t>
        <a:bodyPr/>
        <a:lstStyle/>
        <a:p>
          <a:r>
            <a:rPr lang="fr-FR" sz="2000" dirty="0">
              <a:latin typeface="Ubuntu" panose="020B0504030602030204" pitchFamily="34" charset="0"/>
            </a:rPr>
            <a:t>Sensibilisations</a:t>
          </a:r>
        </a:p>
      </dgm:t>
    </dgm:pt>
    <dgm:pt modelId="{EB5C7303-BE06-4561-BCE4-5D5E43A58EBB}" type="parTrans" cxnId="{54AC6551-2218-4443-AB7D-36094DEECD6D}">
      <dgm:prSet/>
      <dgm:spPr/>
      <dgm:t>
        <a:bodyPr/>
        <a:lstStyle/>
        <a:p>
          <a:endParaRPr lang="fr-FR"/>
        </a:p>
      </dgm:t>
    </dgm:pt>
    <dgm:pt modelId="{C407C709-1E98-4F0B-8245-97D5E7CFD4C9}" type="sibTrans" cxnId="{54AC6551-2218-4443-AB7D-36094DEECD6D}">
      <dgm:prSet/>
      <dgm:spPr/>
      <dgm:t>
        <a:bodyPr/>
        <a:lstStyle/>
        <a:p>
          <a:endParaRPr lang="fr-FR"/>
        </a:p>
      </dgm:t>
    </dgm:pt>
    <dgm:pt modelId="{7B23AB7D-CB01-4935-80BA-DDE4E9296BE0}">
      <dgm:prSet custT="1"/>
      <dgm:spPr/>
      <dgm:t>
        <a:bodyPr/>
        <a:lstStyle/>
        <a:p>
          <a:r>
            <a:rPr lang="fr-FR" sz="2000" dirty="0">
              <a:latin typeface="Ubuntu" panose="020B0504030602030204" pitchFamily="34" charset="0"/>
            </a:rPr>
            <a:t>Formations</a:t>
          </a:r>
        </a:p>
      </dgm:t>
    </dgm:pt>
    <dgm:pt modelId="{4A1135EC-F4ED-46BE-B1FA-D685C6069CD5}" type="parTrans" cxnId="{84FE1353-4040-43B4-A118-26B95DDE16A5}">
      <dgm:prSet/>
      <dgm:spPr/>
      <dgm:t>
        <a:bodyPr/>
        <a:lstStyle/>
        <a:p>
          <a:endParaRPr lang="fr-FR"/>
        </a:p>
      </dgm:t>
    </dgm:pt>
    <dgm:pt modelId="{BB10ADF1-AFC2-4E71-AA7D-47BCB0D0D94D}" type="sibTrans" cxnId="{84FE1353-4040-43B4-A118-26B95DDE16A5}">
      <dgm:prSet/>
      <dgm:spPr/>
      <dgm:t>
        <a:bodyPr/>
        <a:lstStyle/>
        <a:p>
          <a:endParaRPr lang="fr-FR"/>
        </a:p>
      </dgm:t>
    </dgm:pt>
    <dgm:pt modelId="{4642476D-5DEC-4541-BDCD-8256387FEC21}">
      <dgm:prSet custT="1"/>
      <dgm:spPr/>
      <dgm:t>
        <a:bodyPr/>
        <a:lstStyle/>
        <a:p>
          <a:r>
            <a:rPr lang="fr-FR" sz="2000" dirty="0">
              <a:latin typeface="Ubuntu" panose="020B0504030602030204" pitchFamily="34" charset="0"/>
            </a:rPr>
            <a:t>Observatoire de la commande publique durable</a:t>
          </a:r>
        </a:p>
      </dgm:t>
    </dgm:pt>
    <dgm:pt modelId="{0D2C087F-AFAE-40A9-8ABF-694C194DABAA}" type="parTrans" cxnId="{E0BF37E1-9161-4E1C-890C-98B3EB31E125}">
      <dgm:prSet/>
      <dgm:spPr/>
      <dgm:t>
        <a:bodyPr/>
        <a:lstStyle/>
        <a:p>
          <a:endParaRPr lang="fr-FR"/>
        </a:p>
      </dgm:t>
    </dgm:pt>
    <dgm:pt modelId="{84B80ADD-799B-4C06-9D52-844D533F1620}" type="sibTrans" cxnId="{E0BF37E1-9161-4E1C-890C-98B3EB31E125}">
      <dgm:prSet/>
      <dgm:spPr/>
      <dgm:t>
        <a:bodyPr/>
        <a:lstStyle/>
        <a:p>
          <a:endParaRPr lang="fr-FR"/>
        </a:p>
      </dgm:t>
    </dgm:pt>
    <dgm:pt modelId="{A120155A-31A5-4307-8CAE-C25E0BF027E1}">
      <dgm:prSet custT="1"/>
      <dgm:spPr/>
      <dgm:t>
        <a:bodyPr/>
        <a:lstStyle/>
        <a:p>
          <a:r>
            <a:rPr lang="fr-FR" sz="2000" dirty="0">
              <a:latin typeface="Ubuntu" panose="020B0504030602030204" pitchFamily="34" charset="0"/>
            </a:rPr>
            <a:t>Evénements thématiques</a:t>
          </a:r>
          <a:r>
            <a:rPr lang="fr-FR" sz="2400" dirty="0">
              <a:latin typeface="Ubuntu" panose="020B0504030602030204" pitchFamily="34" charset="0"/>
            </a:rPr>
            <a:t/>
          </a:r>
          <a:br>
            <a:rPr lang="fr-FR" sz="2400" dirty="0">
              <a:latin typeface="Ubuntu" panose="020B0504030602030204" pitchFamily="34" charset="0"/>
            </a:rPr>
          </a:br>
          <a:r>
            <a:rPr lang="fr-FR" sz="1800" dirty="0">
              <a:latin typeface="Ubuntu" panose="020B0504030602030204" pitchFamily="34" charset="0"/>
              <a:sym typeface="Wingdings" panose="05000000000000000000" pitchFamily="2" charset="2"/>
            </a:rPr>
            <a:t> Economie Circulaire</a:t>
          </a:r>
          <a:br>
            <a:rPr lang="fr-FR" sz="1800" dirty="0">
              <a:latin typeface="Ubuntu" panose="020B0504030602030204" pitchFamily="34" charset="0"/>
              <a:sym typeface="Wingdings" panose="05000000000000000000" pitchFamily="2" charset="2"/>
            </a:rPr>
          </a:br>
          <a:r>
            <a:rPr lang="fr-FR" sz="1800" dirty="0">
              <a:latin typeface="Ubuntu" panose="020B0504030602030204" pitchFamily="34" charset="0"/>
              <a:sym typeface="Wingdings" panose="05000000000000000000" pitchFamily="2" charset="2"/>
            </a:rPr>
            <a:t> Economie Circulaire et bâti</a:t>
          </a:r>
          <a:br>
            <a:rPr lang="fr-FR" sz="1800" dirty="0">
              <a:latin typeface="Ubuntu" panose="020B0504030602030204" pitchFamily="34" charset="0"/>
              <a:sym typeface="Wingdings" panose="05000000000000000000" pitchFamily="2" charset="2"/>
            </a:rPr>
          </a:br>
          <a:r>
            <a:rPr lang="fr-FR" sz="1800" dirty="0">
              <a:latin typeface="Ubuntu" panose="020B0504030602030204" pitchFamily="34" charset="0"/>
              <a:sym typeface="Wingdings" panose="05000000000000000000" pitchFamily="2" charset="2"/>
            </a:rPr>
            <a:t> Restauration collective</a:t>
          </a:r>
          <a:endParaRPr lang="fr-FR" sz="1800" dirty="0">
            <a:latin typeface="Ubuntu" panose="020B0504030602030204" pitchFamily="34" charset="0"/>
          </a:endParaRPr>
        </a:p>
      </dgm:t>
    </dgm:pt>
    <dgm:pt modelId="{8FD700E7-4A14-40E6-BD7B-5F09D8D5D369}" type="parTrans" cxnId="{10083C24-F5E2-4875-AD7B-9F53D7615A62}">
      <dgm:prSet/>
      <dgm:spPr/>
      <dgm:t>
        <a:bodyPr/>
        <a:lstStyle/>
        <a:p>
          <a:endParaRPr lang="fr-FR"/>
        </a:p>
      </dgm:t>
    </dgm:pt>
    <dgm:pt modelId="{228CD984-663F-4AB1-BEE6-3803AABFC88C}" type="sibTrans" cxnId="{10083C24-F5E2-4875-AD7B-9F53D7615A62}">
      <dgm:prSet/>
      <dgm:spPr/>
      <dgm:t>
        <a:bodyPr/>
        <a:lstStyle/>
        <a:p>
          <a:endParaRPr lang="fr-FR"/>
        </a:p>
      </dgm:t>
    </dgm:pt>
    <dgm:pt modelId="{99EDDB7A-DA60-4176-8095-935A92B8E63D}" type="pres">
      <dgm:prSet presAssocID="{79A0BE2A-6DB4-41B4-ACE7-B007A74F2862}" presName="linear" presStyleCnt="0">
        <dgm:presLayoutVars>
          <dgm:dir/>
          <dgm:animLvl val="lvl"/>
          <dgm:resizeHandles val="exact"/>
        </dgm:presLayoutVars>
      </dgm:prSet>
      <dgm:spPr/>
      <dgm:t>
        <a:bodyPr/>
        <a:lstStyle/>
        <a:p>
          <a:endParaRPr lang="fr-FR"/>
        </a:p>
      </dgm:t>
    </dgm:pt>
    <dgm:pt modelId="{C90E8AB8-9FEA-4D9E-9BBA-269651000AED}" type="pres">
      <dgm:prSet presAssocID="{79D07930-2642-40AE-9BC2-EB5C0C63D07F}" presName="parentLin" presStyleCnt="0"/>
      <dgm:spPr/>
    </dgm:pt>
    <dgm:pt modelId="{A1BC7E6F-1C38-45A5-8706-DE2E5FB19FA4}" type="pres">
      <dgm:prSet presAssocID="{79D07930-2642-40AE-9BC2-EB5C0C63D07F}" presName="parentLeftMargin" presStyleLbl="node1" presStyleIdx="0" presStyleCnt="1"/>
      <dgm:spPr/>
      <dgm:t>
        <a:bodyPr/>
        <a:lstStyle/>
        <a:p>
          <a:endParaRPr lang="fr-FR"/>
        </a:p>
      </dgm:t>
    </dgm:pt>
    <dgm:pt modelId="{B0C1EB9A-9C5B-4BFF-8C83-9159D02EB58C}" type="pres">
      <dgm:prSet presAssocID="{79D07930-2642-40AE-9BC2-EB5C0C63D07F}" presName="parentText" presStyleLbl="node1" presStyleIdx="0" presStyleCnt="1" custScaleY="36402" custLinFactNeighborX="9170" custLinFactNeighborY="-1873">
        <dgm:presLayoutVars>
          <dgm:chMax val="0"/>
          <dgm:bulletEnabled val="1"/>
        </dgm:presLayoutVars>
      </dgm:prSet>
      <dgm:spPr/>
      <dgm:t>
        <a:bodyPr/>
        <a:lstStyle/>
        <a:p>
          <a:endParaRPr lang="fr-FR"/>
        </a:p>
      </dgm:t>
    </dgm:pt>
    <dgm:pt modelId="{2A30CDD2-3F84-4456-9DC4-9C7081BF3CDC}" type="pres">
      <dgm:prSet presAssocID="{79D07930-2642-40AE-9BC2-EB5C0C63D07F}" presName="negativeSpace" presStyleCnt="0"/>
      <dgm:spPr/>
    </dgm:pt>
    <dgm:pt modelId="{F52D201C-C053-4230-8C58-D66EAE0B2EEB}" type="pres">
      <dgm:prSet presAssocID="{79D07930-2642-40AE-9BC2-EB5C0C63D07F}" presName="childText" presStyleLbl="conFgAcc1" presStyleIdx="0" presStyleCnt="1" custScaleY="126674" custLinFactNeighborY="1846">
        <dgm:presLayoutVars>
          <dgm:bulletEnabled val="1"/>
        </dgm:presLayoutVars>
      </dgm:prSet>
      <dgm:spPr/>
      <dgm:t>
        <a:bodyPr/>
        <a:lstStyle/>
        <a:p>
          <a:endParaRPr lang="fr-FR"/>
        </a:p>
      </dgm:t>
    </dgm:pt>
  </dgm:ptLst>
  <dgm:cxnLst>
    <dgm:cxn modelId="{1EB0FFDE-6BB9-471A-902E-67615B9362EE}" type="presOf" srcId="{63ECE8AF-C03A-4909-8987-68EF1B383101}" destId="{F52D201C-C053-4230-8C58-D66EAE0B2EEB}" srcOrd="0" destOrd="1" presId="urn:microsoft.com/office/officeart/2005/8/layout/list1"/>
    <dgm:cxn modelId="{E0BF37E1-9161-4E1C-890C-98B3EB31E125}" srcId="{79D07930-2642-40AE-9BC2-EB5C0C63D07F}" destId="{4642476D-5DEC-4541-BDCD-8256387FEC21}" srcOrd="3" destOrd="0" parTransId="{0D2C087F-AFAE-40A9-8ABF-694C194DABAA}" sibTransId="{84B80ADD-799B-4C06-9D52-844D533F1620}"/>
    <dgm:cxn modelId="{927638A7-66C7-4381-A1DF-58469FB3E39B}" type="presOf" srcId="{79D07930-2642-40AE-9BC2-EB5C0C63D07F}" destId="{A1BC7E6F-1C38-45A5-8706-DE2E5FB19FA4}" srcOrd="0" destOrd="0" presId="urn:microsoft.com/office/officeart/2005/8/layout/list1"/>
    <dgm:cxn modelId="{84FE1353-4040-43B4-A118-26B95DDE16A5}" srcId="{79D07930-2642-40AE-9BC2-EB5C0C63D07F}" destId="{7B23AB7D-CB01-4935-80BA-DDE4E9296BE0}" srcOrd="2" destOrd="0" parTransId="{4A1135EC-F4ED-46BE-B1FA-D685C6069CD5}" sibTransId="{BB10ADF1-AFC2-4E71-AA7D-47BCB0D0D94D}"/>
    <dgm:cxn modelId="{CECA26AC-6200-42DE-81C9-4CD13F4C7B53}" type="presOf" srcId="{D2D3F82B-311E-4B3B-BA06-9B04C4BD4F16}" destId="{F52D201C-C053-4230-8C58-D66EAE0B2EEB}" srcOrd="0" destOrd="0" presId="urn:microsoft.com/office/officeart/2005/8/layout/list1"/>
    <dgm:cxn modelId="{54AC6551-2218-4443-AB7D-36094DEECD6D}" srcId="{79D07930-2642-40AE-9BC2-EB5C0C63D07F}" destId="{63ECE8AF-C03A-4909-8987-68EF1B383101}" srcOrd="1" destOrd="0" parTransId="{EB5C7303-BE06-4561-BCE4-5D5E43A58EBB}" sibTransId="{C407C709-1E98-4F0B-8245-97D5E7CFD4C9}"/>
    <dgm:cxn modelId="{D6B9D337-3270-4058-B5F0-5233E82FC7DC}" srcId="{79A0BE2A-6DB4-41B4-ACE7-B007A74F2862}" destId="{79D07930-2642-40AE-9BC2-EB5C0C63D07F}" srcOrd="0" destOrd="0" parTransId="{4D8765CA-2B7F-47EA-AD61-B6E2858103E1}" sibTransId="{EB81BABD-9A85-47DA-BE3A-07F8DC30231F}"/>
    <dgm:cxn modelId="{65F4A5CF-022C-4181-B5CA-6B628583EEC7}" type="presOf" srcId="{4642476D-5DEC-4541-BDCD-8256387FEC21}" destId="{F52D201C-C053-4230-8C58-D66EAE0B2EEB}" srcOrd="0" destOrd="3" presId="urn:microsoft.com/office/officeart/2005/8/layout/list1"/>
    <dgm:cxn modelId="{91C9D147-00F1-47D5-91E1-39F61E702686}" type="presOf" srcId="{79A0BE2A-6DB4-41B4-ACE7-B007A74F2862}" destId="{99EDDB7A-DA60-4176-8095-935A92B8E63D}" srcOrd="0" destOrd="0" presId="urn:microsoft.com/office/officeart/2005/8/layout/list1"/>
    <dgm:cxn modelId="{10083C24-F5E2-4875-AD7B-9F53D7615A62}" srcId="{79D07930-2642-40AE-9BC2-EB5C0C63D07F}" destId="{A120155A-31A5-4307-8CAE-C25E0BF027E1}" srcOrd="4" destOrd="0" parTransId="{8FD700E7-4A14-40E6-BD7B-5F09D8D5D369}" sibTransId="{228CD984-663F-4AB1-BEE6-3803AABFC88C}"/>
    <dgm:cxn modelId="{935F29FA-A719-430F-870A-91AEDC8D560E}" type="presOf" srcId="{A120155A-31A5-4307-8CAE-C25E0BF027E1}" destId="{F52D201C-C053-4230-8C58-D66EAE0B2EEB}" srcOrd="0" destOrd="4" presId="urn:microsoft.com/office/officeart/2005/8/layout/list1"/>
    <dgm:cxn modelId="{07192ED7-673B-4C1C-B5E6-BEA0281B9C15}" type="presOf" srcId="{7B23AB7D-CB01-4935-80BA-DDE4E9296BE0}" destId="{F52D201C-C053-4230-8C58-D66EAE0B2EEB}" srcOrd="0" destOrd="2" presId="urn:microsoft.com/office/officeart/2005/8/layout/list1"/>
    <dgm:cxn modelId="{3FB8E6DA-B4C9-4E0F-8647-0EFFA905067C}" srcId="{79D07930-2642-40AE-9BC2-EB5C0C63D07F}" destId="{D2D3F82B-311E-4B3B-BA06-9B04C4BD4F16}" srcOrd="0" destOrd="0" parTransId="{F416366F-04BF-4247-842B-23FABD9DC7E1}" sibTransId="{5D83D2D8-4A61-4C1B-AF3F-D4BDB87C072E}"/>
    <dgm:cxn modelId="{C793EA61-B7A2-4F99-B846-A4D0FC08D927}" type="presOf" srcId="{79D07930-2642-40AE-9BC2-EB5C0C63D07F}" destId="{B0C1EB9A-9C5B-4BFF-8C83-9159D02EB58C}" srcOrd="1" destOrd="0" presId="urn:microsoft.com/office/officeart/2005/8/layout/list1"/>
    <dgm:cxn modelId="{8226C5B0-5F86-4299-B411-A5D6E3E5D65C}" type="presParOf" srcId="{99EDDB7A-DA60-4176-8095-935A92B8E63D}" destId="{C90E8AB8-9FEA-4D9E-9BBA-269651000AED}" srcOrd="0" destOrd="0" presId="urn:microsoft.com/office/officeart/2005/8/layout/list1"/>
    <dgm:cxn modelId="{5C8CD578-015A-443D-BE91-1599A55A1765}" type="presParOf" srcId="{C90E8AB8-9FEA-4D9E-9BBA-269651000AED}" destId="{A1BC7E6F-1C38-45A5-8706-DE2E5FB19FA4}" srcOrd="0" destOrd="0" presId="urn:microsoft.com/office/officeart/2005/8/layout/list1"/>
    <dgm:cxn modelId="{9859586E-359D-40E9-9E5E-E2AE159D00F7}" type="presParOf" srcId="{C90E8AB8-9FEA-4D9E-9BBA-269651000AED}" destId="{B0C1EB9A-9C5B-4BFF-8C83-9159D02EB58C}" srcOrd="1" destOrd="0" presId="urn:microsoft.com/office/officeart/2005/8/layout/list1"/>
    <dgm:cxn modelId="{657A5491-604B-4963-A076-9DB705510AB9}" type="presParOf" srcId="{99EDDB7A-DA60-4176-8095-935A92B8E63D}" destId="{2A30CDD2-3F84-4456-9DC4-9C7081BF3CDC}" srcOrd="1" destOrd="0" presId="urn:microsoft.com/office/officeart/2005/8/layout/list1"/>
    <dgm:cxn modelId="{41E9703E-7A55-42C8-82D3-7BF89D77DB3F}" type="presParOf" srcId="{99EDDB7A-DA60-4176-8095-935A92B8E63D}" destId="{F52D201C-C053-4230-8C58-D66EAE0B2EEB}"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94CE09-B34F-4FE5-9D6F-CA0B504859C1}"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fr-FR"/>
        </a:p>
      </dgm:t>
    </dgm:pt>
    <dgm:pt modelId="{F8228A51-E723-46AF-B2B9-9C772A41B3D5}">
      <dgm:prSet phldrT="[Texte]" custT="1"/>
      <dgm:spPr>
        <a:solidFill>
          <a:schemeClr val="accent1">
            <a:lumMod val="60000"/>
            <a:lumOff val="40000"/>
          </a:schemeClr>
        </a:solidFill>
      </dgm:spPr>
      <dgm:t>
        <a:bodyPr/>
        <a:lstStyle/>
        <a:p>
          <a:r>
            <a:rPr lang="fr-FR" sz="1400" b="1" dirty="0">
              <a:solidFill>
                <a:schemeClr val="bg1"/>
              </a:solidFill>
              <a:effectLst/>
              <a:latin typeface="Roboto Condensed" panose="02000000000000000000" pitchFamily="2" charset="0"/>
              <a:ea typeface="Roboto Condensed" panose="02000000000000000000" pitchFamily="2" charset="0"/>
            </a:rPr>
            <a:t>2014</a:t>
          </a:r>
          <a:endParaRPr lang="fr-FR" sz="1400" b="1" dirty="0">
            <a:solidFill>
              <a:schemeClr val="bg1"/>
            </a:solidFill>
            <a:latin typeface="Roboto Condensed" panose="02000000000000000000" pitchFamily="2" charset="0"/>
            <a:ea typeface="Roboto Condensed" panose="02000000000000000000" pitchFamily="2" charset="0"/>
          </a:endParaRPr>
        </a:p>
      </dgm:t>
    </dgm:pt>
    <dgm:pt modelId="{28C7A715-EE08-48A0-920D-AF30D7A954DC}" type="parTrans" cxnId="{DA2628DB-0483-444D-A03D-843C8301D719}">
      <dgm:prSet/>
      <dgm:spPr/>
      <dgm:t>
        <a:bodyPr/>
        <a:lstStyle/>
        <a:p>
          <a:endParaRPr lang="fr-FR" sz="1400">
            <a:solidFill>
              <a:schemeClr val="bg1"/>
            </a:solidFill>
          </a:endParaRPr>
        </a:p>
      </dgm:t>
    </dgm:pt>
    <dgm:pt modelId="{677B03D4-FCCF-4EE7-941C-7A12D0B3217E}" type="sibTrans" cxnId="{DA2628DB-0483-444D-A03D-843C8301D719}">
      <dgm:prSet/>
      <dgm:spPr/>
      <dgm:t>
        <a:bodyPr/>
        <a:lstStyle/>
        <a:p>
          <a:endParaRPr lang="fr-FR" sz="1400">
            <a:solidFill>
              <a:schemeClr val="bg1"/>
            </a:solidFill>
          </a:endParaRPr>
        </a:p>
      </dgm:t>
    </dgm:pt>
    <dgm:pt modelId="{ED944389-3C9B-4E3D-9DCD-4C5F5FF62EF0}">
      <dgm:prSet phldrT="[Texte]" custT="1"/>
      <dgm:spPr>
        <a:solidFill>
          <a:schemeClr val="accent3"/>
        </a:solidFill>
      </dgm:spPr>
      <dgm:t>
        <a:bodyPr/>
        <a:lstStyle/>
        <a:p>
          <a:pPr>
            <a:buNone/>
          </a:pPr>
          <a:r>
            <a:rPr lang="fr-FR" sz="1400" b="1" i="0" u="none" strike="noStrike" cap="none" spc="0" baseline="0" dirty="0">
              <a:solidFill>
                <a:schemeClr val="bg1"/>
              </a:solidFill>
              <a:uFillTx/>
              <a:latin typeface="Roboto Condensed" panose="02000000000000000000" pitchFamily="2" charset="0"/>
              <a:ea typeface="Roboto Condensed" panose="02000000000000000000" pitchFamily="2" charset="0"/>
            </a:rPr>
            <a:t>2015</a:t>
          </a:r>
          <a:endParaRPr lang="fr-FR" sz="1400" b="1" dirty="0">
            <a:solidFill>
              <a:schemeClr val="bg1"/>
            </a:solidFill>
            <a:latin typeface="Roboto Condensed" panose="02000000000000000000" pitchFamily="2" charset="0"/>
            <a:ea typeface="Roboto Condensed" panose="02000000000000000000" pitchFamily="2" charset="0"/>
          </a:endParaRPr>
        </a:p>
      </dgm:t>
    </dgm:pt>
    <dgm:pt modelId="{AE0FCBF1-CE5E-4B73-9D83-85E1EC66441D}" type="parTrans" cxnId="{2DADDD25-5DF3-4385-B3E0-1D4B1D9C1753}">
      <dgm:prSet/>
      <dgm:spPr/>
      <dgm:t>
        <a:bodyPr/>
        <a:lstStyle/>
        <a:p>
          <a:endParaRPr lang="fr-FR" sz="1400">
            <a:solidFill>
              <a:schemeClr val="bg1"/>
            </a:solidFill>
          </a:endParaRPr>
        </a:p>
      </dgm:t>
    </dgm:pt>
    <dgm:pt modelId="{B75C84BF-023E-4F95-B900-16ED0AC41BF2}" type="sibTrans" cxnId="{2DADDD25-5DF3-4385-B3E0-1D4B1D9C1753}">
      <dgm:prSet/>
      <dgm:spPr/>
      <dgm:t>
        <a:bodyPr/>
        <a:lstStyle/>
        <a:p>
          <a:endParaRPr lang="fr-FR" sz="1400">
            <a:solidFill>
              <a:schemeClr val="bg1"/>
            </a:solidFill>
          </a:endParaRPr>
        </a:p>
      </dgm:t>
    </dgm:pt>
    <dgm:pt modelId="{24BE3AB1-3B19-4431-9D56-D98FADF6E852}">
      <dgm:prSet phldrT="[Texte]" custT="1"/>
      <dgm:spPr>
        <a:solidFill>
          <a:schemeClr val="accent5">
            <a:lumMod val="75000"/>
          </a:schemeClr>
        </a:solidFill>
      </dgm:spPr>
      <dgm:t>
        <a:bodyPr/>
        <a:lstStyle/>
        <a:p>
          <a:r>
            <a:rPr lang="fr-FR" sz="1400" b="1" dirty="0">
              <a:solidFill>
                <a:schemeClr val="bg1"/>
              </a:solidFill>
              <a:latin typeface="Roboto Condensed" panose="02000000000000000000" pitchFamily="2" charset="0"/>
              <a:ea typeface="Roboto Condensed" panose="02000000000000000000" pitchFamily="2" charset="0"/>
            </a:rPr>
            <a:t>2018</a:t>
          </a:r>
        </a:p>
      </dgm:t>
    </dgm:pt>
    <dgm:pt modelId="{90B54A8D-4DAC-4D53-B77D-2AE8AAC8995E}" type="parTrans" cxnId="{7C2395E9-2E72-4016-BE05-C486DC7DB648}">
      <dgm:prSet/>
      <dgm:spPr/>
      <dgm:t>
        <a:bodyPr/>
        <a:lstStyle/>
        <a:p>
          <a:endParaRPr lang="fr-FR" sz="1400">
            <a:solidFill>
              <a:schemeClr val="bg1"/>
            </a:solidFill>
          </a:endParaRPr>
        </a:p>
      </dgm:t>
    </dgm:pt>
    <dgm:pt modelId="{309DBB03-6081-4501-8FAC-2476AFDE1582}" type="sibTrans" cxnId="{7C2395E9-2E72-4016-BE05-C486DC7DB648}">
      <dgm:prSet/>
      <dgm:spPr/>
      <dgm:t>
        <a:bodyPr/>
        <a:lstStyle/>
        <a:p>
          <a:endParaRPr lang="fr-FR" sz="1400">
            <a:solidFill>
              <a:schemeClr val="bg1"/>
            </a:solidFill>
          </a:endParaRPr>
        </a:p>
      </dgm:t>
    </dgm:pt>
    <dgm:pt modelId="{956BF28B-7335-4B51-A70E-4B49DD10966D}">
      <dgm:prSet phldrT="[Texte]" custT="1"/>
      <dgm:spPr>
        <a:solidFill>
          <a:schemeClr val="accent6">
            <a:lumMod val="75000"/>
          </a:schemeClr>
        </a:solidFill>
      </dgm:spPr>
      <dgm:t>
        <a:bodyPr/>
        <a:lstStyle/>
        <a:p>
          <a:r>
            <a:rPr lang="fr-FR" sz="1400" b="1" dirty="0">
              <a:solidFill>
                <a:schemeClr val="bg1"/>
              </a:solidFill>
              <a:latin typeface="Roboto Condensed" panose="02000000000000000000" pitchFamily="2" charset="0"/>
              <a:ea typeface="Roboto Condensed" panose="02000000000000000000" pitchFamily="2" charset="0"/>
            </a:rPr>
            <a:t>2020</a:t>
          </a:r>
        </a:p>
      </dgm:t>
    </dgm:pt>
    <dgm:pt modelId="{89709E08-8A9F-498F-8157-020533E430B7}" type="parTrans" cxnId="{672BEDE6-AF09-4073-89A3-8070D2DF2000}">
      <dgm:prSet/>
      <dgm:spPr/>
      <dgm:t>
        <a:bodyPr/>
        <a:lstStyle/>
        <a:p>
          <a:endParaRPr lang="fr-FR" sz="1400">
            <a:solidFill>
              <a:schemeClr val="bg1"/>
            </a:solidFill>
          </a:endParaRPr>
        </a:p>
      </dgm:t>
    </dgm:pt>
    <dgm:pt modelId="{74280C4E-6945-43B0-8D93-05C89F6063B5}" type="sibTrans" cxnId="{672BEDE6-AF09-4073-89A3-8070D2DF2000}">
      <dgm:prSet/>
      <dgm:spPr/>
      <dgm:t>
        <a:bodyPr/>
        <a:lstStyle/>
        <a:p>
          <a:endParaRPr lang="fr-FR" sz="1400">
            <a:solidFill>
              <a:schemeClr val="bg1"/>
            </a:solidFill>
          </a:endParaRPr>
        </a:p>
      </dgm:t>
    </dgm:pt>
    <dgm:pt modelId="{081F55E5-A9DE-4EE2-A93B-8CAB2E8A07DA}">
      <dgm:prSet phldrT="[Texte]" custT="1"/>
      <dgm:spPr>
        <a:solidFill>
          <a:schemeClr val="accent6">
            <a:lumMod val="50000"/>
          </a:schemeClr>
        </a:solidFill>
        <a:ln>
          <a:solidFill>
            <a:schemeClr val="accent6">
              <a:lumMod val="50000"/>
            </a:schemeClr>
          </a:solidFill>
        </a:ln>
      </dgm:spPr>
      <dgm:t>
        <a:bodyPr/>
        <a:lstStyle/>
        <a:p>
          <a:r>
            <a:rPr lang="fr-FR" sz="1400" b="1" dirty="0">
              <a:solidFill>
                <a:schemeClr val="bg1"/>
              </a:solidFill>
              <a:latin typeface="Roboto Condensed" panose="02000000000000000000" pitchFamily="2" charset="0"/>
              <a:ea typeface="Roboto Condensed" panose="02000000000000000000" pitchFamily="2" charset="0"/>
            </a:rPr>
            <a:t>2021</a:t>
          </a:r>
        </a:p>
      </dgm:t>
    </dgm:pt>
    <dgm:pt modelId="{53AE72B9-44F8-497F-8B08-EFBCB2ECF5DE}" type="parTrans" cxnId="{BF131767-9A99-49A5-999E-976CAD4A7672}">
      <dgm:prSet/>
      <dgm:spPr/>
      <dgm:t>
        <a:bodyPr/>
        <a:lstStyle/>
        <a:p>
          <a:endParaRPr lang="fr-FR" sz="1400">
            <a:solidFill>
              <a:schemeClr val="bg1"/>
            </a:solidFill>
          </a:endParaRPr>
        </a:p>
      </dgm:t>
    </dgm:pt>
    <dgm:pt modelId="{AF76DCB1-A308-4BDB-9974-9F4282411D73}" type="sibTrans" cxnId="{BF131767-9A99-49A5-999E-976CAD4A7672}">
      <dgm:prSet/>
      <dgm:spPr/>
      <dgm:t>
        <a:bodyPr/>
        <a:lstStyle/>
        <a:p>
          <a:endParaRPr lang="fr-FR" sz="1400">
            <a:solidFill>
              <a:schemeClr val="bg1"/>
            </a:solidFill>
          </a:endParaRPr>
        </a:p>
      </dgm:t>
    </dgm:pt>
    <dgm:pt modelId="{CE0AE608-C606-4A29-BE62-ED1D9FC99103}">
      <dgm:prSet phldrT="[Texte]" custT="1"/>
      <dgm:spPr>
        <a:solidFill>
          <a:schemeClr val="accent1">
            <a:lumMod val="40000"/>
            <a:lumOff val="60000"/>
          </a:schemeClr>
        </a:solidFill>
      </dgm:spPr>
      <dgm:t>
        <a:bodyPr/>
        <a:lstStyle/>
        <a:p>
          <a:r>
            <a:rPr lang="fr-FR" sz="1400" b="1" dirty="0">
              <a:solidFill>
                <a:schemeClr val="bg1"/>
              </a:solidFill>
              <a:latin typeface="Roboto Condensed" panose="02000000000000000000" pitchFamily="2" charset="0"/>
              <a:ea typeface="Roboto Condensed" panose="02000000000000000000" pitchFamily="2" charset="0"/>
            </a:rPr>
            <a:t>2006</a:t>
          </a:r>
        </a:p>
      </dgm:t>
    </dgm:pt>
    <dgm:pt modelId="{34BCCE4A-710F-43B0-891B-2F330DB44115}" type="parTrans" cxnId="{4287D242-BF2A-4CC3-A809-CC740B41899B}">
      <dgm:prSet/>
      <dgm:spPr/>
      <dgm:t>
        <a:bodyPr/>
        <a:lstStyle/>
        <a:p>
          <a:endParaRPr lang="fr-FR" sz="1400">
            <a:solidFill>
              <a:schemeClr val="bg1"/>
            </a:solidFill>
          </a:endParaRPr>
        </a:p>
      </dgm:t>
    </dgm:pt>
    <dgm:pt modelId="{212CF287-F348-4F13-98D5-E0D35FE5C54F}" type="sibTrans" cxnId="{4287D242-BF2A-4CC3-A809-CC740B41899B}">
      <dgm:prSet/>
      <dgm:spPr/>
      <dgm:t>
        <a:bodyPr/>
        <a:lstStyle/>
        <a:p>
          <a:endParaRPr lang="fr-FR" sz="1400">
            <a:solidFill>
              <a:schemeClr val="bg1"/>
            </a:solidFill>
          </a:endParaRPr>
        </a:p>
      </dgm:t>
    </dgm:pt>
    <dgm:pt modelId="{D50BD4B7-2ADE-4991-A411-FE6559EB3502}">
      <dgm:prSet phldrT="[Texte]" custT="1"/>
      <dgm:spPr>
        <a:noFill/>
        <a:ln>
          <a:solidFill>
            <a:srgbClr val="5DBAA2">
              <a:alpha val="90000"/>
            </a:srgbClr>
          </a:solidFill>
        </a:ln>
      </dgm:spPr>
      <dgm:t>
        <a:bodyPr/>
        <a:lstStyle/>
        <a:p>
          <a:r>
            <a:rPr lang="fr-FR" sz="1100" b="1" dirty="0">
              <a:solidFill>
                <a:srgbClr val="5DBAA2"/>
              </a:solidFill>
              <a:latin typeface="Roboto Condensed" panose="02000000000000000000" pitchFamily="2" charset="0"/>
              <a:ea typeface="Roboto Condensed" panose="02000000000000000000" pitchFamily="2" charset="0"/>
            </a:rPr>
            <a:t>Code des Marchés Publics</a:t>
          </a:r>
        </a:p>
      </dgm:t>
    </dgm:pt>
    <dgm:pt modelId="{387B1CF5-FD54-4620-89E9-C445374E7AF9}" type="parTrans" cxnId="{7EFB8C58-0FB4-4424-B7B6-300787905262}">
      <dgm:prSet/>
      <dgm:spPr/>
      <dgm:t>
        <a:bodyPr/>
        <a:lstStyle/>
        <a:p>
          <a:endParaRPr lang="fr-FR">
            <a:solidFill>
              <a:schemeClr val="bg1"/>
            </a:solidFill>
          </a:endParaRPr>
        </a:p>
      </dgm:t>
    </dgm:pt>
    <dgm:pt modelId="{753CF427-E191-4653-9F28-CB0814B98C29}" type="sibTrans" cxnId="{7EFB8C58-0FB4-4424-B7B6-300787905262}">
      <dgm:prSet/>
      <dgm:spPr/>
      <dgm:t>
        <a:bodyPr/>
        <a:lstStyle/>
        <a:p>
          <a:endParaRPr lang="fr-FR">
            <a:solidFill>
              <a:schemeClr val="bg1"/>
            </a:solidFill>
          </a:endParaRPr>
        </a:p>
      </dgm:t>
    </dgm:pt>
    <dgm:pt modelId="{620E79F4-1732-45FC-84AC-A1A46356782B}">
      <dgm:prSet phldrT="[Texte]" custT="1"/>
      <dgm:spPr>
        <a:noFill/>
        <a:ln>
          <a:solidFill>
            <a:srgbClr val="5DBAA2">
              <a:alpha val="90000"/>
            </a:srgbClr>
          </a:solidFill>
        </a:ln>
      </dgm:spPr>
      <dgm:t>
        <a:bodyPr/>
        <a:lstStyle/>
        <a:p>
          <a:r>
            <a:rPr lang="fr-FR" sz="1100" b="1" dirty="0">
              <a:solidFill>
                <a:srgbClr val="5DBAA2"/>
              </a:solidFill>
              <a:effectLst/>
              <a:latin typeface="Roboto Condensed" panose="02000000000000000000" pitchFamily="2" charset="0"/>
              <a:ea typeface="Roboto Condensed" panose="02000000000000000000" pitchFamily="2" charset="0"/>
            </a:rPr>
            <a:t>Directive 2014/24/UE </a:t>
          </a:r>
          <a:endParaRPr lang="fr-FR" sz="1100" b="1" dirty="0">
            <a:solidFill>
              <a:srgbClr val="5DBAA2"/>
            </a:solidFill>
            <a:latin typeface="Roboto Condensed" panose="02000000000000000000" pitchFamily="2" charset="0"/>
            <a:ea typeface="Roboto Condensed" panose="02000000000000000000" pitchFamily="2" charset="0"/>
          </a:endParaRPr>
        </a:p>
      </dgm:t>
    </dgm:pt>
    <dgm:pt modelId="{8E6CB546-F4FB-4DD8-83FA-8A0E7BAC43AE}" type="parTrans" cxnId="{7A3A537B-A912-4927-B8E2-4E008212A998}">
      <dgm:prSet/>
      <dgm:spPr/>
      <dgm:t>
        <a:bodyPr/>
        <a:lstStyle/>
        <a:p>
          <a:endParaRPr lang="fr-FR">
            <a:solidFill>
              <a:schemeClr val="bg1"/>
            </a:solidFill>
          </a:endParaRPr>
        </a:p>
      </dgm:t>
    </dgm:pt>
    <dgm:pt modelId="{5974B21F-E298-4E06-8069-61082AFFF8E4}" type="sibTrans" cxnId="{7A3A537B-A912-4927-B8E2-4E008212A998}">
      <dgm:prSet/>
      <dgm:spPr/>
      <dgm:t>
        <a:bodyPr/>
        <a:lstStyle/>
        <a:p>
          <a:endParaRPr lang="fr-FR">
            <a:solidFill>
              <a:schemeClr val="bg1"/>
            </a:solidFill>
          </a:endParaRPr>
        </a:p>
      </dgm:t>
    </dgm:pt>
    <dgm:pt modelId="{54983419-0C6D-4E06-BF84-C3D1E9E96203}">
      <dgm:prSet phldrT="[Texte]" custT="1"/>
      <dgm:spPr>
        <a:noFill/>
        <a:ln>
          <a:solidFill>
            <a:srgbClr val="5DBAA2">
              <a:alpha val="90000"/>
            </a:srgbClr>
          </a:solidFill>
        </a:ln>
      </dgm:spPr>
      <dgm:t>
        <a:bodyPr/>
        <a:lstStyle/>
        <a:p>
          <a:pPr>
            <a:buNone/>
          </a:pPr>
          <a:r>
            <a:rPr lang="fr-FR" sz="1100" b="1" i="0" u="none" strike="noStrike" cap="none" spc="0" baseline="0" dirty="0">
              <a:solidFill>
                <a:srgbClr val="5DBAA2"/>
              </a:solidFill>
              <a:uFillTx/>
              <a:latin typeface="Roboto Condensed" panose="02000000000000000000" pitchFamily="2" charset="0"/>
              <a:ea typeface="Roboto Condensed" panose="02000000000000000000" pitchFamily="2" charset="0"/>
            </a:rPr>
            <a:t>Loi TECV</a:t>
          </a:r>
          <a:endParaRPr lang="fr-FR" sz="1100" b="1" dirty="0">
            <a:solidFill>
              <a:srgbClr val="5DBAA2"/>
            </a:solidFill>
            <a:latin typeface="Roboto Condensed" panose="02000000000000000000" pitchFamily="2" charset="0"/>
            <a:ea typeface="Roboto Condensed" panose="02000000000000000000" pitchFamily="2" charset="0"/>
          </a:endParaRPr>
        </a:p>
      </dgm:t>
    </dgm:pt>
    <dgm:pt modelId="{7712B4A6-F629-4961-A6CE-89536B342091}" type="parTrans" cxnId="{A9911E98-39CF-4FB4-BAED-B99A11D724E2}">
      <dgm:prSet/>
      <dgm:spPr/>
      <dgm:t>
        <a:bodyPr/>
        <a:lstStyle/>
        <a:p>
          <a:endParaRPr lang="fr-FR">
            <a:solidFill>
              <a:schemeClr val="bg1"/>
            </a:solidFill>
          </a:endParaRPr>
        </a:p>
      </dgm:t>
    </dgm:pt>
    <dgm:pt modelId="{7796C1C3-5688-431E-8994-F85D80CBEB50}" type="sibTrans" cxnId="{A9911E98-39CF-4FB4-BAED-B99A11D724E2}">
      <dgm:prSet/>
      <dgm:spPr/>
      <dgm:t>
        <a:bodyPr/>
        <a:lstStyle/>
        <a:p>
          <a:endParaRPr lang="fr-FR">
            <a:solidFill>
              <a:schemeClr val="bg1"/>
            </a:solidFill>
          </a:endParaRPr>
        </a:p>
      </dgm:t>
    </dgm:pt>
    <dgm:pt modelId="{1C0D2BCD-F977-4FBA-B68D-698DACAE4E46}">
      <dgm:prSet phldrT="[Texte]" custT="1"/>
      <dgm:spPr>
        <a:noFill/>
        <a:ln>
          <a:solidFill>
            <a:srgbClr val="5DBAA2">
              <a:alpha val="90000"/>
            </a:srgbClr>
          </a:solidFill>
        </a:ln>
      </dgm:spPr>
      <dgm:t>
        <a:bodyPr/>
        <a:lstStyle/>
        <a:p>
          <a:r>
            <a:rPr lang="fr-FR" sz="1100" b="1" dirty="0">
              <a:solidFill>
                <a:srgbClr val="5DBAA2"/>
              </a:solidFill>
              <a:latin typeface="Roboto Condensed" panose="02000000000000000000" pitchFamily="2" charset="0"/>
              <a:ea typeface="Roboto Condensed" panose="02000000000000000000" pitchFamily="2" charset="0"/>
            </a:rPr>
            <a:t>Loi </a:t>
          </a:r>
          <a:r>
            <a:rPr lang="fr-FR" sz="1100" b="1" dirty="0" err="1">
              <a:solidFill>
                <a:srgbClr val="5DBAA2"/>
              </a:solidFill>
              <a:latin typeface="Roboto Condensed" panose="02000000000000000000" pitchFamily="2" charset="0"/>
              <a:ea typeface="Roboto Condensed" panose="02000000000000000000" pitchFamily="2" charset="0"/>
            </a:rPr>
            <a:t>EGAlim</a:t>
          </a:r>
          <a:endParaRPr lang="fr-FR" sz="1100" b="1" dirty="0">
            <a:solidFill>
              <a:srgbClr val="5DBAA2"/>
            </a:solidFill>
            <a:latin typeface="Roboto Condensed" panose="02000000000000000000" pitchFamily="2" charset="0"/>
            <a:ea typeface="Roboto Condensed" panose="02000000000000000000" pitchFamily="2" charset="0"/>
          </a:endParaRPr>
        </a:p>
      </dgm:t>
    </dgm:pt>
    <dgm:pt modelId="{6D5343D6-B73A-4025-933E-123A3E4510FB}" type="parTrans" cxnId="{B865B8C8-2879-4078-A7DA-3A8516EB44AE}">
      <dgm:prSet/>
      <dgm:spPr/>
      <dgm:t>
        <a:bodyPr/>
        <a:lstStyle/>
        <a:p>
          <a:endParaRPr lang="fr-FR">
            <a:solidFill>
              <a:schemeClr val="bg1"/>
            </a:solidFill>
          </a:endParaRPr>
        </a:p>
      </dgm:t>
    </dgm:pt>
    <dgm:pt modelId="{8A4CD0FB-B288-497F-BAFA-A9745AFE1E54}" type="sibTrans" cxnId="{B865B8C8-2879-4078-A7DA-3A8516EB44AE}">
      <dgm:prSet/>
      <dgm:spPr/>
      <dgm:t>
        <a:bodyPr/>
        <a:lstStyle/>
        <a:p>
          <a:endParaRPr lang="fr-FR">
            <a:solidFill>
              <a:schemeClr val="bg1"/>
            </a:solidFill>
          </a:endParaRPr>
        </a:p>
      </dgm:t>
    </dgm:pt>
    <dgm:pt modelId="{D893B273-627A-4AA9-BAA8-CF3330B01D5E}">
      <dgm:prSet phldrT="[Texte]" custT="1"/>
      <dgm:spPr>
        <a:noFill/>
        <a:ln>
          <a:solidFill>
            <a:srgbClr val="5DBAA2">
              <a:alpha val="90000"/>
            </a:srgbClr>
          </a:solidFill>
        </a:ln>
      </dgm:spPr>
      <dgm:t>
        <a:bodyPr/>
        <a:lstStyle/>
        <a:p>
          <a:r>
            <a:rPr lang="fr-FR" sz="1100" b="1" dirty="0">
              <a:solidFill>
                <a:srgbClr val="5DBAA2"/>
              </a:solidFill>
              <a:latin typeface="Roboto Condensed" panose="02000000000000000000" pitchFamily="2" charset="0"/>
              <a:ea typeface="Roboto Condensed" panose="02000000000000000000" pitchFamily="2" charset="0"/>
            </a:rPr>
            <a:t>Loi AGEC</a:t>
          </a:r>
        </a:p>
      </dgm:t>
    </dgm:pt>
    <dgm:pt modelId="{8AADE9B4-3464-42C9-B1A5-8C03F28EC69F}" type="parTrans" cxnId="{33593F52-7932-4092-8B78-4C5F95833A97}">
      <dgm:prSet/>
      <dgm:spPr/>
      <dgm:t>
        <a:bodyPr/>
        <a:lstStyle/>
        <a:p>
          <a:endParaRPr lang="fr-FR">
            <a:solidFill>
              <a:schemeClr val="bg1"/>
            </a:solidFill>
          </a:endParaRPr>
        </a:p>
      </dgm:t>
    </dgm:pt>
    <dgm:pt modelId="{82EE1BAB-2311-474E-A064-F84864A03AB4}" type="sibTrans" cxnId="{33593F52-7932-4092-8B78-4C5F95833A97}">
      <dgm:prSet/>
      <dgm:spPr/>
      <dgm:t>
        <a:bodyPr/>
        <a:lstStyle/>
        <a:p>
          <a:endParaRPr lang="fr-FR">
            <a:solidFill>
              <a:schemeClr val="bg1"/>
            </a:solidFill>
          </a:endParaRPr>
        </a:p>
      </dgm:t>
    </dgm:pt>
    <dgm:pt modelId="{30792413-E98E-4C97-85A8-F49F47323217}">
      <dgm:prSet phldrT="[Texte]" custT="1"/>
      <dgm:spPr>
        <a:noFill/>
        <a:ln>
          <a:solidFill>
            <a:srgbClr val="5DBAA2">
              <a:alpha val="90000"/>
            </a:srgbClr>
          </a:solidFill>
        </a:ln>
      </dgm:spPr>
      <dgm:t>
        <a:bodyPr/>
        <a:lstStyle/>
        <a:p>
          <a:r>
            <a:rPr lang="fr-FR" sz="1100" b="1" dirty="0">
              <a:solidFill>
                <a:srgbClr val="5DBAA2"/>
              </a:solidFill>
              <a:latin typeface="Roboto Condensed" panose="02000000000000000000" pitchFamily="2" charset="0"/>
              <a:ea typeface="Roboto Condensed" panose="02000000000000000000" pitchFamily="2" charset="0"/>
            </a:rPr>
            <a:t>Loi Climat &amp; Résilience</a:t>
          </a:r>
        </a:p>
      </dgm:t>
    </dgm:pt>
    <dgm:pt modelId="{7FCC3DDE-142B-4BF0-9C0A-1028F2B0D420}" type="parTrans" cxnId="{6E973AE2-0E9F-4BE8-A94D-82021A40E5DC}">
      <dgm:prSet/>
      <dgm:spPr/>
      <dgm:t>
        <a:bodyPr/>
        <a:lstStyle/>
        <a:p>
          <a:endParaRPr lang="fr-FR">
            <a:solidFill>
              <a:schemeClr val="bg1"/>
            </a:solidFill>
          </a:endParaRPr>
        </a:p>
      </dgm:t>
    </dgm:pt>
    <dgm:pt modelId="{BFF6E7D8-0DD6-4E85-930A-CB61F8227149}" type="sibTrans" cxnId="{6E973AE2-0E9F-4BE8-A94D-82021A40E5DC}">
      <dgm:prSet/>
      <dgm:spPr/>
      <dgm:t>
        <a:bodyPr/>
        <a:lstStyle/>
        <a:p>
          <a:endParaRPr lang="fr-FR">
            <a:solidFill>
              <a:schemeClr val="bg1"/>
            </a:solidFill>
          </a:endParaRPr>
        </a:p>
      </dgm:t>
    </dgm:pt>
    <dgm:pt modelId="{631B5B8C-34BD-46A8-ACCA-D18B824192E0}" type="pres">
      <dgm:prSet presAssocID="{DE94CE09-B34F-4FE5-9D6F-CA0B504859C1}" presName="theList" presStyleCnt="0">
        <dgm:presLayoutVars>
          <dgm:dir/>
          <dgm:animLvl val="lvl"/>
          <dgm:resizeHandles val="exact"/>
        </dgm:presLayoutVars>
      </dgm:prSet>
      <dgm:spPr/>
      <dgm:t>
        <a:bodyPr/>
        <a:lstStyle/>
        <a:p>
          <a:endParaRPr lang="fr-FR"/>
        </a:p>
      </dgm:t>
    </dgm:pt>
    <dgm:pt modelId="{BA0F94F9-DB77-414C-9C31-31204FC7CB67}" type="pres">
      <dgm:prSet presAssocID="{CE0AE608-C606-4A29-BE62-ED1D9FC99103}" presName="compNode" presStyleCnt="0"/>
      <dgm:spPr/>
    </dgm:pt>
    <dgm:pt modelId="{62AC9608-8059-4784-86B6-32EF25A5EC1D}" type="pres">
      <dgm:prSet presAssocID="{CE0AE608-C606-4A29-BE62-ED1D9FC99103}" presName="noGeometry" presStyleCnt="0"/>
      <dgm:spPr/>
    </dgm:pt>
    <dgm:pt modelId="{DFD313A0-5B05-4720-BAF3-7276F2040C08}" type="pres">
      <dgm:prSet presAssocID="{CE0AE608-C606-4A29-BE62-ED1D9FC99103}" presName="childTextVisible" presStyleLbl="bgAccFollowNode1" presStyleIdx="0" presStyleCnt="6" custScaleX="116829" custLinFactNeighborX="-1515" custLinFactNeighborY="95271">
        <dgm:presLayoutVars>
          <dgm:bulletEnabled val="1"/>
        </dgm:presLayoutVars>
      </dgm:prSet>
      <dgm:spPr/>
      <dgm:t>
        <a:bodyPr/>
        <a:lstStyle/>
        <a:p>
          <a:endParaRPr lang="fr-FR"/>
        </a:p>
      </dgm:t>
    </dgm:pt>
    <dgm:pt modelId="{5DF02D46-46C9-4AA8-AC71-DE61725D849A}" type="pres">
      <dgm:prSet presAssocID="{CE0AE608-C606-4A29-BE62-ED1D9FC99103}" presName="childTextHidden" presStyleLbl="bgAccFollowNode1" presStyleIdx="0" presStyleCnt="6"/>
      <dgm:spPr/>
      <dgm:t>
        <a:bodyPr/>
        <a:lstStyle/>
        <a:p>
          <a:endParaRPr lang="fr-FR"/>
        </a:p>
      </dgm:t>
    </dgm:pt>
    <dgm:pt modelId="{DC70D168-EDAD-468C-8E66-AE8ABEDEC1F6}" type="pres">
      <dgm:prSet presAssocID="{CE0AE608-C606-4A29-BE62-ED1D9FC99103}" presName="parentText" presStyleLbl="node1" presStyleIdx="0" presStyleCnt="6" custLinFactY="63924" custLinFactNeighborX="3469" custLinFactNeighborY="100000">
        <dgm:presLayoutVars>
          <dgm:chMax val="1"/>
          <dgm:bulletEnabled val="1"/>
        </dgm:presLayoutVars>
      </dgm:prSet>
      <dgm:spPr/>
      <dgm:t>
        <a:bodyPr/>
        <a:lstStyle/>
        <a:p>
          <a:endParaRPr lang="fr-FR"/>
        </a:p>
      </dgm:t>
    </dgm:pt>
    <dgm:pt modelId="{60B04AD1-D588-409C-BACC-ECFBC9E7F92A}" type="pres">
      <dgm:prSet presAssocID="{CE0AE608-C606-4A29-BE62-ED1D9FC99103}" presName="aSpace" presStyleCnt="0"/>
      <dgm:spPr/>
    </dgm:pt>
    <dgm:pt modelId="{A04632E6-A695-43A5-BD43-40383F17C154}" type="pres">
      <dgm:prSet presAssocID="{F8228A51-E723-46AF-B2B9-9C772A41B3D5}" presName="compNode" presStyleCnt="0"/>
      <dgm:spPr/>
    </dgm:pt>
    <dgm:pt modelId="{BC18C48A-2AA9-4910-8C7A-DF16DBCAA985}" type="pres">
      <dgm:prSet presAssocID="{F8228A51-E723-46AF-B2B9-9C772A41B3D5}" presName="noGeometry" presStyleCnt="0"/>
      <dgm:spPr/>
    </dgm:pt>
    <dgm:pt modelId="{CC241C2C-34A6-48E2-9FC3-F74ABD1DBBEC}" type="pres">
      <dgm:prSet presAssocID="{F8228A51-E723-46AF-B2B9-9C772A41B3D5}" presName="childTextVisible" presStyleLbl="bgAccFollowNode1" presStyleIdx="1" presStyleCnt="6" custScaleX="127156" custLinFactNeighborX="-7986" custLinFactNeighborY="54452">
        <dgm:presLayoutVars>
          <dgm:bulletEnabled val="1"/>
        </dgm:presLayoutVars>
      </dgm:prSet>
      <dgm:spPr/>
      <dgm:t>
        <a:bodyPr/>
        <a:lstStyle/>
        <a:p>
          <a:endParaRPr lang="fr-FR"/>
        </a:p>
      </dgm:t>
    </dgm:pt>
    <dgm:pt modelId="{B1114E17-40BD-42FE-AABD-266AF9A783CA}" type="pres">
      <dgm:prSet presAssocID="{F8228A51-E723-46AF-B2B9-9C772A41B3D5}" presName="childTextHidden" presStyleLbl="bgAccFollowNode1" presStyleIdx="1" presStyleCnt="6"/>
      <dgm:spPr/>
      <dgm:t>
        <a:bodyPr/>
        <a:lstStyle/>
        <a:p>
          <a:endParaRPr lang="fr-FR"/>
        </a:p>
      </dgm:t>
    </dgm:pt>
    <dgm:pt modelId="{27D10BB3-362D-418F-912D-089196DA7D0D}" type="pres">
      <dgm:prSet presAssocID="{F8228A51-E723-46AF-B2B9-9C772A41B3D5}" presName="parentText" presStyleLbl="node1" presStyleIdx="1" presStyleCnt="6" custLinFactNeighborX="-26816" custLinFactNeighborY="90057">
        <dgm:presLayoutVars>
          <dgm:chMax val="1"/>
          <dgm:bulletEnabled val="1"/>
        </dgm:presLayoutVars>
      </dgm:prSet>
      <dgm:spPr/>
      <dgm:t>
        <a:bodyPr/>
        <a:lstStyle/>
        <a:p>
          <a:endParaRPr lang="fr-FR"/>
        </a:p>
      </dgm:t>
    </dgm:pt>
    <dgm:pt modelId="{0996E463-2374-4B09-A389-B6737B8D45C7}" type="pres">
      <dgm:prSet presAssocID="{F8228A51-E723-46AF-B2B9-9C772A41B3D5}" presName="aSpace" presStyleCnt="0"/>
      <dgm:spPr/>
    </dgm:pt>
    <dgm:pt modelId="{B46C5736-3B10-4277-AF91-836F6F739CA5}" type="pres">
      <dgm:prSet presAssocID="{ED944389-3C9B-4E3D-9DCD-4C5F5FF62EF0}" presName="compNode" presStyleCnt="0"/>
      <dgm:spPr/>
    </dgm:pt>
    <dgm:pt modelId="{AFD3A93E-0F36-4FC9-96F6-44989BC266B3}" type="pres">
      <dgm:prSet presAssocID="{ED944389-3C9B-4E3D-9DCD-4C5F5FF62EF0}" presName="noGeometry" presStyleCnt="0"/>
      <dgm:spPr/>
    </dgm:pt>
    <dgm:pt modelId="{772A6ADF-3E99-45D1-B98C-471FACFBB1C4}" type="pres">
      <dgm:prSet presAssocID="{ED944389-3C9B-4E3D-9DCD-4C5F5FF62EF0}" presName="childTextVisible" presStyleLbl="bgAccFollowNode1" presStyleIdx="2" presStyleCnt="6" custLinFactNeighborX="-27104" custLinFactNeighborY="8287">
        <dgm:presLayoutVars>
          <dgm:bulletEnabled val="1"/>
        </dgm:presLayoutVars>
      </dgm:prSet>
      <dgm:spPr/>
      <dgm:t>
        <a:bodyPr/>
        <a:lstStyle/>
        <a:p>
          <a:endParaRPr lang="fr-FR"/>
        </a:p>
      </dgm:t>
    </dgm:pt>
    <dgm:pt modelId="{BD776DE9-33D3-4420-ABEE-6A1FB3BDE061}" type="pres">
      <dgm:prSet presAssocID="{ED944389-3C9B-4E3D-9DCD-4C5F5FF62EF0}" presName="childTextHidden" presStyleLbl="bgAccFollowNode1" presStyleIdx="2" presStyleCnt="6"/>
      <dgm:spPr/>
      <dgm:t>
        <a:bodyPr/>
        <a:lstStyle/>
        <a:p>
          <a:endParaRPr lang="fr-FR"/>
        </a:p>
      </dgm:t>
    </dgm:pt>
    <dgm:pt modelId="{106663D2-F7AC-4189-9DBF-529AF12C35B2}" type="pres">
      <dgm:prSet presAssocID="{ED944389-3C9B-4E3D-9DCD-4C5F5FF62EF0}" presName="parentText" presStyleLbl="node1" presStyleIdx="2" presStyleCnt="6" custLinFactNeighborX="-55549" custLinFactNeighborY="16854">
        <dgm:presLayoutVars>
          <dgm:chMax val="1"/>
          <dgm:bulletEnabled val="1"/>
        </dgm:presLayoutVars>
      </dgm:prSet>
      <dgm:spPr/>
      <dgm:t>
        <a:bodyPr/>
        <a:lstStyle/>
        <a:p>
          <a:endParaRPr lang="fr-FR"/>
        </a:p>
      </dgm:t>
    </dgm:pt>
    <dgm:pt modelId="{808A2441-66CF-42D4-8D4B-52303E08D07A}" type="pres">
      <dgm:prSet presAssocID="{ED944389-3C9B-4E3D-9DCD-4C5F5FF62EF0}" presName="aSpace" presStyleCnt="0"/>
      <dgm:spPr/>
    </dgm:pt>
    <dgm:pt modelId="{6B8847FC-DDBB-47E0-9045-1CF2A30F2144}" type="pres">
      <dgm:prSet presAssocID="{24BE3AB1-3B19-4431-9D56-D98FADF6E852}" presName="compNode" presStyleCnt="0"/>
      <dgm:spPr/>
    </dgm:pt>
    <dgm:pt modelId="{2376BD18-172F-48E5-B8A3-7461EE6ED3A5}" type="pres">
      <dgm:prSet presAssocID="{24BE3AB1-3B19-4431-9D56-D98FADF6E852}" presName="noGeometry" presStyleCnt="0"/>
      <dgm:spPr/>
    </dgm:pt>
    <dgm:pt modelId="{60EA1BA9-B1BE-4DD0-B92E-DA2982F05799}" type="pres">
      <dgm:prSet presAssocID="{24BE3AB1-3B19-4431-9D56-D98FADF6E852}" presName="childTextVisible" presStyleLbl="bgAccFollowNode1" presStyleIdx="3" presStyleCnt="6" custLinFactNeighborX="-46245" custLinFactNeighborY="-31337">
        <dgm:presLayoutVars>
          <dgm:bulletEnabled val="1"/>
        </dgm:presLayoutVars>
      </dgm:prSet>
      <dgm:spPr/>
      <dgm:t>
        <a:bodyPr/>
        <a:lstStyle/>
        <a:p>
          <a:endParaRPr lang="fr-FR"/>
        </a:p>
      </dgm:t>
    </dgm:pt>
    <dgm:pt modelId="{2DBA018A-4857-415C-A39F-BF59DCB495FA}" type="pres">
      <dgm:prSet presAssocID="{24BE3AB1-3B19-4431-9D56-D98FADF6E852}" presName="childTextHidden" presStyleLbl="bgAccFollowNode1" presStyleIdx="3" presStyleCnt="6"/>
      <dgm:spPr/>
      <dgm:t>
        <a:bodyPr/>
        <a:lstStyle/>
        <a:p>
          <a:endParaRPr lang="fr-FR"/>
        </a:p>
      </dgm:t>
    </dgm:pt>
    <dgm:pt modelId="{C5778518-ED17-487C-A37A-8CED3DCA8841}" type="pres">
      <dgm:prSet presAssocID="{24BE3AB1-3B19-4431-9D56-D98FADF6E852}" presName="parentText" presStyleLbl="node1" presStyleIdx="3" presStyleCnt="6" custLinFactX="-583" custLinFactNeighborX="-100000" custLinFactNeighborY="-51945">
        <dgm:presLayoutVars>
          <dgm:chMax val="1"/>
          <dgm:bulletEnabled val="1"/>
        </dgm:presLayoutVars>
      </dgm:prSet>
      <dgm:spPr/>
      <dgm:t>
        <a:bodyPr/>
        <a:lstStyle/>
        <a:p>
          <a:endParaRPr lang="fr-FR"/>
        </a:p>
      </dgm:t>
    </dgm:pt>
    <dgm:pt modelId="{0AE34E69-AE99-4D8E-AE1C-E64E4AB56E45}" type="pres">
      <dgm:prSet presAssocID="{24BE3AB1-3B19-4431-9D56-D98FADF6E852}" presName="aSpace" presStyleCnt="0"/>
      <dgm:spPr/>
    </dgm:pt>
    <dgm:pt modelId="{F299D5AB-BDE7-44C4-8A3E-BA659AAFA1B1}" type="pres">
      <dgm:prSet presAssocID="{956BF28B-7335-4B51-A70E-4B49DD10966D}" presName="compNode" presStyleCnt="0"/>
      <dgm:spPr/>
    </dgm:pt>
    <dgm:pt modelId="{7261D570-D76D-4B05-947F-01B7FACCAA23}" type="pres">
      <dgm:prSet presAssocID="{956BF28B-7335-4B51-A70E-4B49DD10966D}" presName="noGeometry" presStyleCnt="0"/>
      <dgm:spPr/>
    </dgm:pt>
    <dgm:pt modelId="{5A3CA411-B40B-4D1D-82CE-7D3F58A482C4}" type="pres">
      <dgm:prSet presAssocID="{956BF28B-7335-4B51-A70E-4B49DD10966D}" presName="childTextVisible" presStyleLbl="bgAccFollowNode1" presStyleIdx="4" presStyleCnt="6" custLinFactNeighborX="-61990" custLinFactNeighborY="-74799">
        <dgm:presLayoutVars>
          <dgm:bulletEnabled val="1"/>
        </dgm:presLayoutVars>
      </dgm:prSet>
      <dgm:spPr/>
      <dgm:t>
        <a:bodyPr/>
        <a:lstStyle/>
        <a:p>
          <a:endParaRPr lang="fr-FR"/>
        </a:p>
      </dgm:t>
    </dgm:pt>
    <dgm:pt modelId="{B00EB444-B7E9-45FC-AC15-10FB8BD568F7}" type="pres">
      <dgm:prSet presAssocID="{956BF28B-7335-4B51-A70E-4B49DD10966D}" presName="childTextHidden" presStyleLbl="bgAccFollowNode1" presStyleIdx="4" presStyleCnt="6"/>
      <dgm:spPr/>
      <dgm:t>
        <a:bodyPr/>
        <a:lstStyle/>
        <a:p>
          <a:endParaRPr lang="fr-FR"/>
        </a:p>
      </dgm:t>
    </dgm:pt>
    <dgm:pt modelId="{C57885E7-0AC9-4C5E-8FCC-415D479479CE}" type="pres">
      <dgm:prSet presAssocID="{956BF28B-7335-4B51-A70E-4B49DD10966D}" presName="parentText" presStyleLbl="node1" presStyleIdx="4" presStyleCnt="6" custLinFactX="-24702" custLinFactY="-29002" custLinFactNeighborX="-100000" custLinFactNeighborY="-100000">
        <dgm:presLayoutVars>
          <dgm:chMax val="1"/>
          <dgm:bulletEnabled val="1"/>
        </dgm:presLayoutVars>
      </dgm:prSet>
      <dgm:spPr/>
      <dgm:t>
        <a:bodyPr/>
        <a:lstStyle/>
        <a:p>
          <a:endParaRPr lang="fr-FR"/>
        </a:p>
      </dgm:t>
    </dgm:pt>
    <dgm:pt modelId="{2ABB0B83-8532-4E47-96E6-54B0443E485F}" type="pres">
      <dgm:prSet presAssocID="{956BF28B-7335-4B51-A70E-4B49DD10966D}" presName="aSpace" presStyleCnt="0"/>
      <dgm:spPr/>
    </dgm:pt>
    <dgm:pt modelId="{1CC66D8A-EBC0-441F-A497-F49D06F735B7}" type="pres">
      <dgm:prSet presAssocID="{081F55E5-A9DE-4EE2-A93B-8CAB2E8A07DA}" presName="compNode" presStyleCnt="0"/>
      <dgm:spPr/>
    </dgm:pt>
    <dgm:pt modelId="{1801AE72-831F-4858-9808-EA8895479F78}" type="pres">
      <dgm:prSet presAssocID="{081F55E5-A9DE-4EE2-A93B-8CAB2E8A07DA}" presName="noGeometry" presStyleCnt="0"/>
      <dgm:spPr/>
    </dgm:pt>
    <dgm:pt modelId="{9980942D-FADB-4CEE-B54A-8584C4EB6075}" type="pres">
      <dgm:prSet presAssocID="{081F55E5-A9DE-4EE2-A93B-8CAB2E8A07DA}" presName="childTextVisible" presStyleLbl="bgAccFollowNode1" presStyleIdx="5" presStyleCnt="6" custScaleX="124876" custScaleY="101846" custLinFactY="-14002" custLinFactNeighborX="-67006" custLinFactNeighborY="-100000">
        <dgm:presLayoutVars>
          <dgm:bulletEnabled val="1"/>
        </dgm:presLayoutVars>
      </dgm:prSet>
      <dgm:spPr/>
      <dgm:t>
        <a:bodyPr/>
        <a:lstStyle/>
        <a:p>
          <a:endParaRPr lang="fr-FR"/>
        </a:p>
      </dgm:t>
    </dgm:pt>
    <dgm:pt modelId="{71D065AB-F598-4A0D-B508-D362B2930F0F}" type="pres">
      <dgm:prSet presAssocID="{081F55E5-A9DE-4EE2-A93B-8CAB2E8A07DA}" presName="childTextHidden" presStyleLbl="bgAccFollowNode1" presStyleIdx="5" presStyleCnt="6"/>
      <dgm:spPr/>
      <dgm:t>
        <a:bodyPr/>
        <a:lstStyle/>
        <a:p>
          <a:endParaRPr lang="fr-FR"/>
        </a:p>
      </dgm:t>
    </dgm:pt>
    <dgm:pt modelId="{F8A235E3-D512-4A7D-8331-719DA2988733}" type="pres">
      <dgm:prSet presAssocID="{081F55E5-A9DE-4EE2-A93B-8CAB2E8A07DA}" presName="parentText" presStyleLbl="node1" presStyleIdx="5" presStyleCnt="6" custLinFactX="-52030" custLinFactY="-100000" custLinFactNeighborX="-100000" custLinFactNeighborY="-100069">
        <dgm:presLayoutVars>
          <dgm:chMax val="1"/>
          <dgm:bulletEnabled val="1"/>
        </dgm:presLayoutVars>
      </dgm:prSet>
      <dgm:spPr/>
      <dgm:t>
        <a:bodyPr/>
        <a:lstStyle/>
        <a:p>
          <a:endParaRPr lang="fr-FR"/>
        </a:p>
      </dgm:t>
    </dgm:pt>
  </dgm:ptLst>
  <dgm:cxnLst>
    <dgm:cxn modelId="{80FC000C-C90A-42E2-B231-F91727415E26}" type="presOf" srcId="{F8228A51-E723-46AF-B2B9-9C772A41B3D5}" destId="{27D10BB3-362D-418F-912D-089196DA7D0D}" srcOrd="0" destOrd="0" presId="urn:microsoft.com/office/officeart/2005/8/layout/hProcess6"/>
    <dgm:cxn modelId="{4D3197C6-5E31-4515-AF60-AAED2145CF7E}" type="presOf" srcId="{DE94CE09-B34F-4FE5-9D6F-CA0B504859C1}" destId="{631B5B8C-34BD-46A8-ACCA-D18B824192E0}" srcOrd="0" destOrd="0" presId="urn:microsoft.com/office/officeart/2005/8/layout/hProcess6"/>
    <dgm:cxn modelId="{DB5E12A2-825D-4F5D-BF9D-B4827964DD60}" type="presOf" srcId="{620E79F4-1732-45FC-84AC-A1A46356782B}" destId="{CC241C2C-34A6-48E2-9FC3-F74ABD1DBBEC}" srcOrd="0" destOrd="0" presId="urn:microsoft.com/office/officeart/2005/8/layout/hProcess6"/>
    <dgm:cxn modelId="{635F76AB-52FC-46AC-A2A5-D92956090216}" type="presOf" srcId="{1C0D2BCD-F977-4FBA-B68D-698DACAE4E46}" destId="{60EA1BA9-B1BE-4DD0-B92E-DA2982F05799}" srcOrd="0" destOrd="0" presId="urn:microsoft.com/office/officeart/2005/8/layout/hProcess6"/>
    <dgm:cxn modelId="{672BEDE6-AF09-4073-89A3-8070D2DF2000}" srcId="{DE94CE09-B34F-4FE5-9D6F-CA0B504859C1}" destId="{956BF28B-7335-4B51-A70E-4B49DD10966D}" srcOrd="4" destOrd="0" parTransId="{89709E08-8A9F-498F-8157-020533E430B7}" sibTransId="{74280C4E-6945-43B0-8D93-05C89F6063B5}"/>
    <dgm:cxn modelId="{63DFC6F4-3E41-4AA2-B22F-024C761545EB}" type="presOf" srcId="{54983419-0C6D-4E06-BF84-C3D1E9E96203}" destId="{772A6ADF-3E99-45D1-B98C-471FACFBB1C4}" srcOrd="0" destOrd="0" presId="urn:microsoft.com/office/officeart/2005/8/layout/hProcess6"/>
    <dgm:cxn modelId="{2DADDD25-5DF3-4385-B3E0-1D4B1D9C1753}" srcId="{DE94CE09-B34F-4FE5-9D6F-CA0B504859C1}" destId="{ED944389-3C9B-4E3D-9DCD-4C5F5FF62EF0}" srcOrd="2" destOrd="0" parTransId="{AE0FCBF1-CE5E-4B73-9D83-85E1EC66441D}" sibTransId="{B75C84BF-023E-4F95-B900-16ED0AC41BF2}"/>
    <dgm:cxn modelId="{095E29BF-02FF-4896-A4E3-60A8E665D02C}" type="presOf" srcId="{30792413-E98E-4C97-85A8-F49F47323217}" destId="{9980942D-FADB-4CEE-B54A-8584C4EB6075}" srcOrd="0" destOrd="0" presId="urn:microsoft.com/office/officeart/2005/8/layout/hProcess6"/>
    <dgm:cxn modelId="{6E973AE2-0E9F-4BE8-A94D-82021A40E5DC}" srcId="{081F55E5-A9DE-4EE2-A93B-8CAB2E8A07DA}" destId="{30792413-E98E-4C97-85A8-F49F47323217}" srcOrd="0" destOrd="0" parTransId="{7FCC3DDE-142B-4BF0-9C0A-1028F2B0D420}" sibTransId="{BFF6E7D8-0DD6-4E85-930A-CB61F8227149}"/>
    <dgm:cxn modelId="{7480416D-AF2E-45D2-853E-5E212448B2E7}" type="presOf" srcId="{D50BD4B7-2ADE-4991-A411-FE6559EB3502}" destId="{DFD313A0-5B05-4720-BAF3-7276F2040C08}" srcOrd="0" destOrd="0" presId="urn:microsoft.com/office/officeart/2005/8/layout/hProcess6"/>
    <dgm:cxn modelId="{9DBD16B2-F68C-46D3-8822-F770A71DD644}" type="presOf" srcId="{D893B273-627A-4AA9-BAA8-CF3330B01D5E}" destId="{5A3CA411-B40B-4D1D-82CE-7D3F58A482C4}" srcOrd="0" destOrd="0" presId="urn:microsoft.com/office/officeart/2005/8/layout/hProcess6"/>
    <dgm:cxn modelId="{DA2628DB-0483-444D-A03D-843C8301D719}" srcId="{DE94CE09-B34F-4FE5-9D6F-CA0B504859C1}" destId="{F8228A51-E723-46AF-B2B9-9C772A41B3D5}" srcOrd="1" destOrd="0" parTransId="{28C7A715-EE08-48A0-920D-AF30D7A954DC}" sibTransId="{677B03D4-FCCF-4EE7-941C-7A12D0B3217E}"/>
    <dgm:cxn modelId="{7EFB8C58-0FB4-4424-B7B6-300787905262}" srcId="{CE0AE608-C606-4A29-BE62-ED1D9FC99103}" destId="{D50BD4B7-2ADE-4991-A411-FE6559EB3502}" srcOrd="0" destOrd="0" parTransId="{387B1CF5-FD54-4620-89E9-C445374E7AF9}" sibTransId="{753CF427-E191-4653-9F28-CB0814B98C29}"/>
    <dgm:cxn modelId="{30F463FD-EF88-455E-90B1-E77727A07581}" type="presOf" srcId="{ED944389-3C9B-4E3D-9DCD-4C5F5FF62EF0}" destId="{106663D2-F7AC-4189-9DBF-529AF12C35B2}" srcOrd="0" destOrd="0" presId="urn:microsoft.com/office/officeart/2005/8/layout/hProcess6"/>
    <dgm:cxn modelId="{ED405F60-E9AF-4837-98C7-1EC800FD7A19}" type="presOf" srcId="{24BE3AB1-3B19-4431-9D56-D98FADF6E852}" destId="{C5778518-ED17-487C-A37A-8CED3DCA8841}" srcOrd="0" destOrd="0" presId="urn:microsoft.com/office/officeart/2005/8/layout/hProcess6"/>
    <dgm:cxn modelId="{4287D242-BF2A-4CC3-A809-CC740B41899B}" srcId="{DE94CE09-B34F-4FE5-9D6F-CA0B504859C1}" destId="{CE0AE608-C606-4A29-BE62-ED1D9FC99103}" srcOrd="0" destOrd="0" parTransId="{34BCCE4A-710F-43B0-891B-2F330DB44115}" sibTransId="{212CF287-F348-4F13-98D5-E0D35FE5C54F}"/>
    <dgm:cxn modelId="{E90A3E63-AEDB-436F-8B48-CEC5EDA70A1F}" type="presOf" srcId="{54983419-0C6D-4E06-BF84-C3D1E9E96203}" destId="{BD776DE9-33D3-4420-ABEE-6A1FB3BDE061}" srcOrd="1" destOrd="0" presId="urn:microsoft.com/office/officeart/2005/8/layout/hProcess6"/>
    <dgm:cxn modelId="{ED4B45B4-D85F-4594-8DE5-099639F9E6DC}" type="presOf" srcId="{620E79F4-1732-45FC-84AC-A1A46356782B}" destId="{B1114E17-40BD-42FE-AABD-266AF9A783CA}" srcOrd="1" destOrd="0" presId="urn:microsoft.com/office/officeart/2005/8/layout/hProcess6"/>
    <dgm:cxn modelId="{10924F19-7DFD-49B4-B58F-151951F544F2}" type="presOf" srcId="{30792413-E98E-4C97-85A8-F49F47323217}" destId="{71D065AB-F598-4A0D-B508-D362B2930F0F}" srcOrd="1" destOrd="0" presId="urn:microsoft.com/office/officeart/2005/8/layout/hProcess6"/>
    <dgm:cxn modelId="{B865B8C8-2879-4078-A7DA-3A8516EB44AE}" srcId="{24BE3AB1-3B19-4431-9D56-D98FADF6E852}" destId="{1C0D2BCD-F977-4FBA-B68D-698DACAE4E46}" srcOrd="0" destOrd="0" parTransId="{6D5343D6-B73A-4025-933E-123A3E4510FB}" sibTransId="{8A4CD0FB-B288-497F-BAFA-A9745AFE1E54}"/>
    <dgm:cxn modelId="{7C2395E9-2E72-4016-BE05-C486DC7DB648}" srcId="{DE94CE09-B34F-4FE5-9D6F-CA0B504859C1}" destId="{24BE3AB1-3B19-4431-9D56-D98FADF6E852}" srcOrd="3" destOrd="0" parTransId="{90B54A8D-4DAC-4D53-B77D-2AE8AAC8995E}" sibTransId="{309DBB03-6081-4501-8FAC-2476AFDE1582}"/>
    <dgm:cxn modelId="{64870971-9804-429B-AB70-1C3D47FB965D}" type="presOf" srcId="{D50BD4B7-2ADE-4991-A411-FE6559EB3502}" destId="{5DF02D46-46C9-4AA8-AC71-DE61725D849A}" srcOrd="1" destOrd="0" presId="urn:microsoft.com/office/officeart/2005/8/layout/hProcess6"/>
    <dgm:cxn modelId="{392157F9-A2A9-4387-84D4-F29B2E64B8D4}" type="presOf" srcId="{1C0D2BCD-F977-4FBA-B68D-698DACAE4E46}" destId="{2DBA018A-4857-415C-A39F-BF59DCB495FA}" srcOrd="1" destOrd="0" presId="urn:microsoft.com/office/officeart/2005/8/layout/hProcess6"/>
    <dgm:cxn modelId="{A9911E98-39CF-4FB4-BAED-B99A11D724E2}" srcId="{ED944389-3C9B-4E3D-9DCD-4C5F5FF62EF0}" destId="{54983419-0C6D-4E06-BF84-C3D1E9E96203}" srcOrd="0" destOrd="0" parTransId="{7712B4A6-F629-4961-A6CE-89536B342091}" sibTransId="{7796C1C3-5688-431E-8994-F85D80CBEB50}"/>
    <dgm:cxn modelId="{BF131767-9A99-49A5-999E-976CAD4A7672}" srcId="{DE94CE09-B34F-4FE5-9D6F-CA0B504859C1}" destId="{081F55E5-A9DE-4EE2-A93B-8CAB2E8A07DA}" srcOrd="5" destOrd="0" parTransId="{53AE72B9-44F8-497F-8B08-EFBCB2ECF5DE}" sibTransId="{AF76DCB1-A308-4BDB-9974-9F4282411D73}"/>
    <dgm:cxn modelId="{7C59FFDB-7C73-4F65-B854-41BF445FCAF0}" type="presOf" srcId="{956BF28B-7335-4B51-A70E-4B49DD10966D}" destId="{C57885E7-0AC9-4C5E-8FCC-415D479479CE}" srcOrd="0" destOrd="0" presId="urn:microsoft.com/office/officeart/2005/8/layout/hProcess6"/>
    <dgm:cxn modelId="{91B33A31-346E-4177-8FAB-9336F65590D3}" type="presOf" srcId="{081F55E5-A9DE-4EE2-A93B-8CAB2E8A07DA}" destId="{F8A235E3-D512-4A7D-8331-719DA2988733}" srcOrd="0" destOrd="0" presId="urn:microsoft.com/office/officeart/2005/8/layout/hProcess6"/>
    <dgm:cxn modelId="{33593F52-7932-4092-8B78-4C5F95833A97}" srcId="{956BF28B-7335-4B51-A70E-4B49DD10966D}" destId="{D893B273-627A-4AA9-BAA8-CF3330B01D5E}" srcOrd="0" destOrd="0" parTransId="{8AADE9B4-3464-42C9-B1A5-8C03F28EC69F}" sibTransId="{82EE1BAB-2311-474E-A064-F84864A03AB4}"/>
    <dgm:cxn modelId="{623ECF0E-A9FB-4464-95B9-C5B194F8192B}" type="presOf" srcId="{D893B273-627A-4AA9-BAA8-CF3330B01D5E}" destId="{B00EB444-B7E9-45FC-AC15-10FB8BD568F7}" srcOrd="1" destOrd="0" presId="urn:microsoft.com/office/officeart/2005/8/layout/hProcess6"/>
    <dgm:cxn modelId="{7A3A537B-A912-4927-B8E2-4E008212A998}" srcId="{F8228A51-E723-46AF-B2B9-9C772A41B3D5}" destId="{620E79F4-1732-45FC-84AC-A1A46356782B}" srcOrd="0" destOrd="0" parTransId="{8E6CB546-F4FB-4DD8-83FA-8A0E7BAC43AE}" sibTransId="{5974B21F-E298-4E06-8069-61082AFFF8E4}"/>
    <dgm:cxn modelId="{DBFA1606-2FFE-4201-A373-E005146921CC}" type="presOf" srcId="{CE0AE608-C606-4A29-BE62-ED1D9FC99103}" destId="{DC70D168-EDAD-468C-8E66-AE8ABEDEC1F6}" srcOrd="0" destOrd="0" presId="urn:microsoft.com/office/officeart/2005/8/layout/hProcess6"/>
    <dgm:cxn modelId="{63FE0AD3-7D57-47C6-8429-9BC3C4799434}" type="presParOf" srcId="{631B5B8C-34BD-46A8-ACCA-D18B824192E0}" destId="{BA0F94F9-DB77-414C-9C31-31204FC7CB67}" srcOrd="0" destOrd="0" presId="urn:microsoft.com/office/officeart/2005/8/layout/hProcess6"/>
    <dgm:cxn modelId="{ACA19F26-2039-4EF5-A84C-CF4DC02DB7C1}" type="presParOf" srcId="{BA0F94F9-DB77-414C-9C31-31204FC7CB67}" destId="{62AC9608-8059-4784-86B6-32EF25A5EC1D}" srcOrd="0" destOrd="0" presId="urn:microsoft.com/office/officeart/2005/8/layout/hProcess6"/>
    <dgm:cxn modelId="{EB8962A3-0C04-419A-AA82-B7F526426356}" type="presParOf" srcId="{BA0F94F9-DB77-414C-9C31-31204FC7CB67}" destId="{DFD313A0-5B05-4720-BAF3-7276F2040C08}" srcOrd="1" destOrd="0" presId="urn:microsoft.com/office/officeart/2005/8/layout/hProcess6"/>
    <dgm:cxn modelId="{02CB3C42-B303-4E81-9AF7-7F7945C6EADE}" type="presParOf" srcId="{BA0F94F9-DB77-414C-9C31-31204FC7CB67}" destId="{5DF02D46-46C9-4AA8-AC71-DE61725D849A}" srcOrd="2" destOrd="0" presId="urn:microsoft.com/office/officeart/2005/8/layout/hProcess6"/>
    <dgm:cxn modelId="{D13C5F3D-F7F4-4CDC-809E-77AB99457B03}" type="presParOf" srcId="{BA0F94F9-DB77-414C-9C31-31204FC7CB67}" destId="{DC70D168-EDAD-468C-8E66-AE8ABEDEC1F6}" srcOrd="3" destOrd="0" presId="urn:microsoft.com/office/officeart/2005/8/layout/hProcess6"/>
    <dgm:cxn modelId="{2EFB0A40-AFBD-4CC9-B2B3-F56247270B5C}" type="presParOf" srcId="{631B5B8C-34BD-46A8-ACCA-D18B824192E0}" destId="{60B04AD1-D588-409C-BACC-ECFBC9E7F92A}" srcOrd="1" destOrd="0" presId="urn:microsoft.com/office/officeart/2005/8/layout/hProcess6"/>
    <dgm:cxn modelId="{60037394-40FB-4CB7-B334-AC17B8273019}" type="presParOf" srcId="{631B5B8C-34BD-46A8-ACCA-D18B824192E0}" destId="{A04632E6-A695-43A5-BD43-40383F17C154}" srcOrd="2" destOrd="0" presId="urn:microsoft.com/office/officeart/2005/8/layout/hProcess6"/>
    <dgm:cxn modelId="{9792B70A-8792-4530-BC20-F547DA257B8F}" type="presParOf" srcId="{A04632E6-A695-43A5-BD43-40383F17C154}" destId="{BC18C48A-2AA9-4910-8C7A-DF16DBCAA985}" srcOrd="0" destOrd="0" presId="urn:microsoft.com/office/officeart/2005/8/layout/hProcess6"/>
    <dgm:cxn modelId="{2E1FFDFA-3F68-4700-98EB-66A44075F918}" type="presParOf" srcId="{A04632E6-A695-43A5-BD43-40383F17C154}" destId="{CC241C2C-34A6-48E2-9FC3-F74ABD1DBBEC}" srcOrd="1" destOrd="0" presId="urn:microsoft.com/office/officeart/2005/8/layout/hProcess6"/>
    <dgm:cxn modelId="{B73E5CCD-9416-4070-ABC8-9BF159FEA577}" type="presParOf" srcId="{A04632E6-A695-43A5-BD43-40383F17C154}" destId="{B1114E17-40BD-42FE-AABD-266AF9A783CA}" srcOrd="2" destOrd="0" presId="urn:microsoft.com/office/officeart/2005/8/layout/hProcess6"/>
    <dgm:cxn modelId="{100EF5D6-4000-4C3D-979A-51DF352B152D}" type="presParOf" srcId="{A04632E6-A695-43A5-BD43-40383F17C154}" destId="{27D10BB3-362D-418F-912D-089196DA7D0D}" srcOrd="3" destOrd="0" presId="urn:microsoft.com/office/officeart/2005/8/layout/hProcess6"/>
    <dgm:cxn modelId="{4F6D79F3-D58F-4EF5-B95E-9B63E36B7BE9}" type="presParOf" srcId="{631B5B8C-34BD-46A8-ACCA-D18B824192E0}" destId="{0996E463-2374-4B09-A389-B6737B8D45C7}" srcOrd="3" destOrd="0" presId="urn:microsoft.com/office/officeart/2005/8/layout/hProcess6"/>
    <dgm:cxn modelId="{2AC1F079-81B9-4CA1-A8BE-E36753FF6CB7}" type="presParOf" srcId="{631B5B8C-34BD-46A8-ACCA-D18B824192E0}" destId="{B46C5736-3B10-4277-AF91-836F6F739CA5}" srcOrd="4" destOrd="0" presId="urn:microsoft.com/office/officeart/2005/8/layout/hProcess6"/>
    <dgm:cxn modelId="{64454D23-634D-43AD-8B56-A159DE208358}" type="presParOf" srcId="{B46C5736-3B10-4277-AF91-836F6F739CA5}" destId="{AFD3A93E-0F36-4FC9-96F6-44989BC266B3}" srcOrd="0" destOrd="0" presId="urn:microsoft.com/office/officeart/2005/8/layout/hProcess6"/>
    <dgm:cxn modelId="{D82BDA86-DF04-4781-905D-18DEF92DFB55}" type="presParOf" srcId="{B46C5736-3B10-4277-AF91-836F6F739CA5}" destId="{772A6ADF-3E99-45D1-B98C-471FACFBB1C4}" srcOrd="1" destOrd="0" presId="urn:microsoft.com/office/officeart/2005/8/layout/hProcess6"/>
    <dgm:cxn modelId="{A7B6E54C-CEE5-4776-8BE9-0EC18D8489AD}" type="presParOf" srcId="{B46C5736-3B10-4277-AF91-836F6F739CA5}" destId="{BD776DE9-33D3-4420-ABEE-6A1FB3BDE061}" srcOrd="2" destOrd="0" presId="urn:microsoft.com/office/officeart/2005/8/layout/hProcess6"/>
    <dgm:cxn modelId="{660E4BBC-D1FC-44FC-98C9-09C5607C31D6}" type="presParOf" srcId="{B46C5736-3B10-4277-AF91-836F6F739CA5}" destId="{106663D2-F7AC-4189-9DBF-529AF12C35B2}" srcOrd="3" destOrd="0" presId="urn:microsoft.com/office/officeart/2005/8/layout/hProcess6"/>
    <dgm:cxn modelId="{E112C4B1-8AC7-49CC-99B4-B975C4C71EB7}" type="presParOf" srcId="{631B5B8C-34BD-46A8-ACCA-D18B824192E0}" destId="{808A2441-66CF-42D4-8D4B-52303E08D07A}" srcOrd="5" destOrd="0" presId="urn:microsoft.com/office/officeart/2005/8/layout/hProcess6"/>
    <dgm:cxn modelId="{48B84C0D-9D18-473F-B92B-A0AEB62561E0}" type="presParOf" srcId="{631B5B8C-34BD-46A8-ACCA-D18B824192E0}" destId="{6B8847FC-DDBB-47E0-9045-1CF2A30F2144}" srcOrd="6" destOrd="0" presId="urn:microsoft.com/office/officeart/2005/8/layout/hProcess6"/>
    <dgm:cxn modelId="{757E60DA-5349-4737-9D57-A3D4DAAAE9DD}" type="presParOf" srcId="{6B8847FC-DDBB-47E0-9045-1CF2A30F2144}" destId="{2376BD18-172F-48E5-B8A3-7461EE6ED3A5}" srcOrd="0" destOrd="0" presId="urn:microsoft.com/office/officeart/2005/8/layout/hProcess6"/>
    <dgm:cxn modelId="{E4DFFA88-50B9-4A45-A083-435ABC117AF0}" type="presParOf" srcId="{6B8847FC-DDBB-47E0-9045-1CF2A30F2144}" destId="{60EA1BA9-B1BE-4DD0-B92E-DA2982F05799}" srcOrd="1" destOrd="0" presId="urn:microsoft.com/office/officeart/2005/8/layout/hProcess6"/>
    <dgm:cxn modelId="{542C187C-5D00-4A48-B6D8-1F065FFBDD1F}" type="presParOf" srcId="{6B8847FC-DDBB-47E0-9045-1CF2A30F2144}" destId="{2DBA018A-4857-415C-A39F-BF59DCB495FA}" srcOrd="2" destOrd="0" presId="urn:microsoft.com/office/officeart/2005/8/layout/hProcess6"/>
    <dgm:cxn modelId="{CE56E5B2-C9E8-449F-A310-F1D4321D87A5}" type="presParOf" srcId="{6B8847FC-DDBB-47E0-9045-1CF2A30F2144}" destId="{C5778518-ED17-487C-A37A-8CED3DCA8841}" srcOrd="3" destOrd="0" presId="urn:microsoft.com/office/officeart/2005/8/layout/hProcess6"/>
    <dgm:cxn modelId="{D5623738-0858-451B-B74C-7B98ECFDD035}" type="presParOf" srcId="{631B5B8C-34BD-46A8-ACCA-D18B824192E0}" destId="{0AE34E69-AE99-4D8E-AE1C-E64E4AB56E45}" srcOrd="7" destOrd="0" presId="urn:microsoft.com/office/officeart/2005/8/layout/hProcess6"/>
    <dgm:cxn modelId="{A55FF010-F012-41CA-81D1-9E0D1077BDFD}" type="presParOf" srcId="{631B5B8C-34BD-46A8-ACCA-D18B824192E0}" destId="{F299D5AB-BDE7-44C4-8A3E-BA659AAFA1B1}" srcOrd="8" destOrd="0" presId="urn:microsoft.com/office/officeart/2005/8/layout/hProcess6"/>
    <dgm:cxn modelId="{24D14AAF-7C41-4112-B91A-C662AC4D8561}" type="presParOf" srcId="{F299D5AB-BDE7-44C4-8A3E-BA659AAFA1B1}" destId="{7261D570-D76D-4B05-947F-01B7FACCAA23}" srcOrd="0" destOrd="0" presId="urn:microsoft.com/office/officeart/2005/8/layout/hProcess6"/>
    <dgm:cxn modelId="{58EB95D5-8FEE-4791-A262-4AEC3D94A029}" type="presParOf" srcId="{F299D5AB-BDE7-44C4-8A3E-BA659AAFA1B1}" destId="{5A3CA411-B40B-4D1D-82CE-7D3F58A482C4}" srcOrd="1" destOrd="0" presId="urn:microsoft.com/office/officeart/2005/8/layout/hProcess6"/>
    <dgm:cxn modelId="{32096BE3-1B5F-4112-AA79-E46E26E33D6A}" type="presParOf" srcId="{F299D5AB-BDE7-44C4-8A3E-BA659AAFA1B1}" destId="{B00EB444-B7E9-45FC-AC15-10FB8BD568F7}" srcOrd="2" destOrd="0" presId="urn:microsoft.com/office/officeart/2005/8/layout/hProcess6"/>
    <dgm:cxn modelId="{70867407-38E8-4B20-B431-19E96F0F5C98}" type="presParOf" srcId="{F299D5AB-BDE7-44C4-8A3E-BA659AAFA1B1}" destId="{C57885E7-0AC9-4C5E-8FCC-415D479479CE}" srcOrd="3" destOrd="0" presId="urn:microsoft.com/office/officeart/2005/8/layout/hProcess6"/>
    <dgm:cxn modelId="{7BAD1339-84EC-47F6-B337-EA70A5988B09}" type="presParOf" srcId="{631B5B8C-34BD-46A8-ACCA-D18B824192E0}" destId="{2ABB0B83-8532-4E47-96E6-54B0443E485F}" srcOrd="9" destOrd="0" presId="urn:microsoft.com/office/officeart/2005/8/layout/hProcess6"/>
    <dgm:cxn modelId="{A61F611F-3A35-4B71-8AB1-24BC7FF1B9A9}" type="presParOf" srcId="{631B5B8C-34BD-46A8-ACCA-D18B824192E0}" destId="{1CC66D8A-EBC0-441F-A497-F49D06F735B7}" srcOrd="10" destOrd="0" presId="urn:microsoft.com/office/officeart/2005/8/layout/hProcess6"/>
    <dgm:cxn modelId="{2C97B19E-0D67-4789-A58F-B90D1468B32A}" type="presParOf" srcId="{1CC66D8A-EBC0-441F-A497-F49D06F735B7}" destId="{1801AE72-831F-4858-9808-EA8895479F78}" srcOrd="0" destOrd="0" presId="urn:microsoft.com/office/officeart/2005/8/layout/hProcess6"/>
    <dgm:cxn modelId="{D9F12E4D-C955-44A7-A93F-6B1F6E382912}" type="presParOf" srcId="{1CC66D8A-EBC0-441F-A497-F49D06F735B7}" destId="{9980942D-FADB-4CEE-B54A-8584C4EB6075}" srcOrd="1" destOrd="0" presId="urn:microsoft.com/office/officeart/2005/8/layout/hProcess6"/>
    <dgm:cxn modelId="{ACC140AE-4745-4BA4-967D-64FD1D8EAC93}" type="presParOf" srcId="{1CC66D8A-EBC0-441F-A497-F49D06F735B7}" destId="{71D065AB-F598-4A0D-B508-D362B2930F0F}" srcOrd="2" destOrd="0" presId="urn:microsoft.com/office/officeart/2005/8/layout/hProcess6"/>
    <dgm:cxn modelId="{9885E957-BC40-495C-AB38-71B0BF9AF551}" type="presParOf" srcId="{1CC66D8A-EBC0-441F-A497-F49D06F735B7}" destId="{F8A235E3-D512-4A7D-8331-719DA2988733}"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E687D-9CFD-47E6-A2AF-3A5825CA7E9F}">
      <dsp:nvSpPr>
        <dsp:cNvPr id="0" name=""/>
        <dsp:cNvSpPr/>
      </dsp:nvSpPr>
      <dsp:spPr>
        <a:xfrm>
          <a:off x="744" y="152548"/>
          <a:ext cx="2904283" cy="1742569"/>
        </a:xfrm>
        <a:prstGeom prst="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fr-FR" sz="3900" kern="1200" dirty="0">
              <a:latin typeface="Ubuntu" panose="020B0504030602030204" pitchFamily="34" charset="0"/>
            </a:rPr>
            <a:t>Informer</a:t>
          </a:r>
        </a:p>
      </dsp:txBody>
      <dsp:txXfrm>
        <a:off x="744" y="152548"/>
        <a:ext cx="2904283" cy="1742569"/>
      </dsp:txXfrm>
    </dsp:sp>
    <dsp:sp modelId="{595454EE-6319-4754-9912-E61FF2943339}">
      <dsp:nvSpPr>
        <dsp:cNvPr id="0" name=""/>
        <dsp:cNvSpPr/>
      </dsp:nvSpPr>
      <dsp:spPr>
        <a:xfrm>
          <a:off x="3195456" y="152548"/>
          <a:ext cx="2904283" cy="1742569"/>
        </a:xfrm>
        <a:prstGeom prst="rect">
          <a:avLst/>
        </a:prstGeom>
        <a:solidFill>
          <a:schemeClr val="dk1"/>
        </a:solidFill>
        <a:ln w="12700" cap="flat" cmpd="sng" algn="ctr">
          <a:solidFill>
            <a:schemeClr val="dk1">
              <a:shade val="50000"/>
            </a:schemeClr>
          </a:solidFill>
          <a:prstDash val="solid"/>
          <a:miter lim="800000"/>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fr-FR" sz="3900" kern="1200">
              <a:latin typeface="Ubuntu" panose="020B0504030602030204" pitchFamily="34" charset="0"/>
            </a:rPr>
            <a:t>Sensibiliser</a:t>
          </a:r>
        </a:p>
      </dsp:txBody>
      <dsp:txXfrm>
        <a:off x="3195456" y="152548"/>
        <a:ext cx="2904283" cy="1742569"/>
      </dsp:txXfrm>
    </dsp:sp>
    <dsp:sp modelId="{261C3B8F-D561-445E-BECB-0863303F4ECD}">
      <dsp:nvSpPr>
        <dsp:cNvPr id="0" name=""/>
        <dsp:cNvSpPr/>
      </dsp:nvSpPr>
      <dsp:spPr>
        <a:xfrm>
          <a:off x="744" y="2185547"/>
          <a:ext cx="2904283" cy="1742569"/>
        </a:xfrm>
        <a:prstGeom prst="rect">
          <a:avLst/>
        </a:prstGeom>
        <a:solidFill>
          <a:schemeClr val="dk1"/>
        </a:solidFill>
        <a:ln w="12700" cap="flat" cmpd="sng" algn="ctr">
          <a:solidFill>
            <a:schemeClr val="dk1">
              <a:shade val="50000"/>
            </a:schemeClr>
          </a:solidFill>
          <a:prstDash val="solid"/>
          <a:miter lim="800000"/>
        </a:ln>
        <a:effectLst/>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fr-FR" sz="3900" kern="1200">
              <a:latin typeface="Ubuntu" panose="020B0504030602030204" pitchFamily="34" charset="0"/>
            </a:rPr>
            <a:t>Former</a:t>
          </a:r>
        </a:p>
      </dsp:txBody>
      <dsp:txXfrm>
        <a:off x="744" y="2185547"/>
        <a:ext cx="2904283" cy="1742569"/>
      </dsp:txXfrm>
    </dsp:sp>
    <dsp:sp modelId="{20EA746E-5CB7-43D9-A9B9-54E5B7CD2E0A}">
      <dsp:nvSpPr>
        <dsp:cNvPr id="0" name=""/>
        <dsp:cNvSpPr/>
      </dsp:nvSpPr>
      <dsp:spPr>
        <a:xfrm>
          <a:off x="3195456" y="2185547"/>
          <a:ext cx="2904283" cy="1742569"/>
        </a:xfrm>
        <a:prstGeom prst="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fr-FR" sz="3900" kern="1200">
              <a:latin typeface="Ubuntu" panose="020B0504030602030204" pitchFamily="34" charset="0"/>
            </a:rPr>
            <a:t>Innover</a:t>
          </a:r>
          <a:r>
            <a:rPr lang="fr-FR" sz="3900" kern="1200"/>
            <a:t> </a:t>
          </a:r>
          <a:r>
            <a:rPr lang="fr-FR" sz="3900" kern="1200">
              <a:latin typeface="Ubuntu" panose="020B0504030602030204" pitchFamily="34" charset="0"/>
            </a:rPr>
            <a:t>ensemble</a:t>
          </a:r>
        </a:p>
      </dsp:txBody>
      <dsp:txXfrm>
        <a:off x="3195456" y="2185547"/>
        <a:ext cx="2904283" cy="17425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D201C-C053-4230-8C58-D66EAE0B2EEB}">
      <dsp:nvSpPr>
        <dsp:cNvPr id="0" name=""/>
        <dsp:cNvSpPr/>
      </dsp:nvSpPr>
      <dsp:spPr>
        <a:xfrm>
          <a:off x="0" y="201145"/>
          <a:ext cx="5202362" cy="5016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3761" tIns="1353820" rIns="403761" bIns="142240" numCol="1" spcCol="1270" anchor="t" anchorCtr="0">
          <a:noAutofit/>
        </a:bodyPr>
        <a:lstStyle/>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Lettres d’information trimestrielle</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Fiches témoignage</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Centre de ressources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Adresse mail « adhérents »</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Conseil minute</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Webinaires « actualité » / thématiques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Formations thématiques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Ateliers et entretiens individuels sur la démarche achat durable</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Accompagnement/Sensibilisation des élu-e-s</a:t>
          </a:r>
        </a:p>
      </dsp:txBody>
      <dsp:txXfrm>
        <a:off x="0" y="201145"/>
        <a:ext cx="5202362" cy="5016375"/>
      </dsp:txXfrm>
    </dsp:sp>
    <dsp:sp modelId="{B0C1EB9A-9C5B-4BFF-8C83-9159D02EB58C}">
      <dsp:nvSpPr>
        <dsp:cNvPr id="0" name=""/>
        <dsp:cNvSpPr/>
      </dsp:nvSpPr>
      <dsp:spPr>
        <a:xfrm>
          <a:off x="260118" y="462064"/>
          <a:ext cx="3641653" cy="6984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646" tIns="0" rIns="137646" bIns="0" numCol="1" spcCol="1270" anchor="ctr" anchorCtr="0">
          <a:noAutofit/>
        </a:bodyPr>
        <a:lstStyle/>
        <a:p>
          <a:pPr lvl="0" algn="l" defTabSz="1422400">
            <a:lnSpc>
              <a:spcPct val="90000"/>
            </a:lnSpc>
            <a:spcBef>
              <a:spcPct val="0"/>
            </a:spcBef>
            <a:spcAft>
              <a:spcPct val="35000"/>
            </a:spcAft>
          </a:pPr>
          <a:r>
            <a:rPr lang="fr-FR" sz="3200" kern="1200" dirty="0">
              <a:latin typeface="Roboto Condensed" panose="02000000000000000000" pitchFamily="2" charset="0"/>
              <a:ea typeface="Roboto Condensed" panose="02000000000000000000" pitchFamily="2" charset="0"/>
            </a:rPr>
            <a:t>Pour les adhérents</a:t>
          </a:r>
        </a:p>
      </dsp:txBody>
      <dsp:txXfrm>
        <a:off x="294215" y="496161"/>
        <a:ext cx="3573459" cy="630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D201C-C053-4230-8C58-D66EAE0B2EEB}">
      <dsp:nvSpPr>
        <dsp:cNvPr id="0" name=""/>
        <dsp:cNvSpPr/>
      </dsp:nvSpPr>
      <dsp:spPr>
        <a:xfrm>
          <a:off x="0" y="29264"/>
          <a:ext cx="5202362" cy="502769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3761" tIns="1312164" rIns="403761" bIns="142240" numCol="1" spcCol="1270" anchor="t" anchorCtr="0">
          <a:noAutofit/>
        </a:bodyPr>
        <a:lstStyle/>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Interventions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Sensibilisations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Formations</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Observatoire de la commande publique durable</a:t>
          </a:r>
        </a:p>
        <a:p>
          <a:pPr marL="228600" lvl="1" indent="-228600" algn="l" defTabSz="889000">
            <a:lnSpc>
              <a:spcPct val="90000"/>
            </a:lnSpc>
            <a:spcBef>
              <a:spcPct val="0"/>
            </a:spcBef>
            <a:spcAft>
              <a:spcPct val="15000"/>
            </a:spcAft>
            <a:buChar char="••"/>
          </a:pPr>
          <a:r>
            <a:rPr lang="fr-FR" sz="2000" kern="1200" dirty="0">
              <a:latin typeface="Ubuntu" panose="020B0504030602030204" pitchFamily="34" charset="0"/>
            </a:rPr>
            <a:t>Evénements thématiques</a:t>
          </a:r>
          <a:r>
            <a:rPr lang="fr-FR" sz="2400" kern="1200" dirty="0">
              <a:latin typeface="Ubuntu" panose="020B0504030602030204" pitchFamily="34" charset="0"/>
            </a:rPr>
            <a:t/>
          </a:r>
          <a:br>
            <a:rPr lang="fr-FR" sz="2400" kern="1200" dirty="0">
              <a:latin typeface="Ubuntu" panose="020B0504030602030204" pitchFamily="34" charset="0"/>
            </a:rPr>
          </a:br>
          <a:r>
            <a:rPr lang="fr-FR" sz="1800" kern="1200" dirty="0">
              <a:latin typeface="Ubuntu" panose="020B0504030602030204" pitchFamily="34" charset="0"/>
              <a:sym typeface="Wingdings" panose="05000000000000000000" pitchFamily="2" charset="2"/>
            </a:rPr>
            <a:t> Economie Circulaire</a:t>
          </a:r>
          <a:br>
            <a:rPr lang="fr-FR" sz="1800" kern="1200" dirty="0">
              <a:latin typeface="Ubuntu" panose="020B0504030602030204" pitchFamily="34" charset="0"/>
              <a:sym typeface="Wingdings" panose="05000000000000000000" pitchFamily="2" charset="2"/>
            </a:rPr>
          </a:br>
          <a:r>
            <a:rPr lang="fr-FR" sz="1800" kern="1200" dirty="0">
              <a:latin typeface="Ubuntu" panose="020B0504030602030204" pitchFamily="34" charset="0"/>
              <a:sym typeface="Wingdings" panose="05000000000000000000" pitchFamily="2" charset="2"/>
            </a:rPr>
            <a:t> Economie Circulaire et bâti</a:t>
          </a:r>
          <a:br>
            <a:rPr lang="fr-FR" sz="1800" kern="1200" dirty="0">
              <a:latin typeface="Ubuntu" panose="020B0504030602030204" pitchFamily="34" charset="0"/>
              <a:sym typeface="Wingdings" panose="05000000000000000000" pitchFamily="2" charset="2"/>
            </a:rPr>
          </a:br>
          <a:r>
            <a:rPr lang="fr-FR" sz="1800" kern="1200" dirty="0">
              <a:latin typeface="Ubuntu" panose="020B0504030602030204" pitchFamily="34" charset="0"/>
              <a:sym typeface="Wingdings" panose="05000000000000000000" pitchFamily="2" charset="2"/>
            </a:rPr>
            <a:t> Restauration collective</a:t>
          </a:r>
          <a:endParaRPr lang="fr-FR" sz="1800" kern="1200" dirty="0">
            <a:latin typeface="Ubuntu" panose="020B0504030602030204" pitchFamily="34" charset="0"/>
          </a:endParaRPr>
        </a:p>
      </dsp:txBody>
      <dsp:txXfrm>
        <a:off x="0" y="29264"/>
        <a:ext cx="5202362" cy="5027691"/>
      </dsp:txXfrm>
    </dsp:sp>
    <dsp:sp modelId="{B0C1EB9A-9C5B-4BFF-8C83-9159D02EB58C}">
      <dsp:nvSpPr>
        <dsp:cNvPr id="0" name=""/>
        <dsp:cNvSpPr/>
      </dsp:nvSpPr>
      <dsp:spPr>
        <a:xfrm>
          <a:off x="283970" y="232689"/>
          <a:ext cx="3641653" cy="6769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646" tIns="0" rIns="137646" bIns="0" numCol="1" spcCol="1270" anchor="ctr" anchorCtr="0">
          <a:noAutofit/>
        </a:bodyPr>
        <a:lstStyle/>
        <a:p>
          <a:pPr lvl="0" algn="l" defTabSz="1422400">
            <a:lnSpc>
              <a:spcPct val="90000"/>
            </a:lnSpc>
            <a:spcBef>
              <a:spcPct val="0"/>
            </a:spcBef>
            <a:spcAft>
              <a:spcPct val="35000"/>
            </a:spcAft>
          </a:pPr>
          <a:r>
            <a:rPr lang="fr-FR" sz="3200" kern="1200" dirty="0">
              <a:latin typeface="Roboto Condensed" panose="02000000000000000000" pitchFamily="2" charset="0"/>
              <a:ea typeface="Roboto Condensed" panose="02000000000000000000" pitchFamily="2" charset="0"/>
            </a:rPr>
            <a:t>Pour tous</a:t>
          </a:r>
        </a:p>
      </dsp:txBody>
      <dsp:txXfrm>
        <a:off x="317018" y="265737"/>
        <a:ext cx="3575557" cy="6108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313A0-5B05-4720-BAF3-7276F2040C08}">
      <dsp:nvSpPr>
        <dsp:cNvPr id="0" name=""/>
        <dsp:cNvSpPr/>
      </dsp:nvSpPr>
      <dsp:spPr>
        <a:xfrm>
          <a:off x="211428" y="3967966"/>
          <a:ext cx="1591176" cy="1190533"/>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pPr>
          <a:r>
            <a:rPr lang="fr-FR" sz="1100" b="1" kern="1200" dirty="0">
              <a:solidFill>
                <a:srgbClr val="5DBAA2"/>
              </a:solidFill>
              <a:latin typeface="Roboto Condensed" panose="02000000000000000000" pitchFamily="2" charset="0"/>
              <a:ea typeface="Roboto Condensed" panose="02000000000000000000" pitchFamily="2" charset="0"/>
            </a:rPr>
            <a:t>Code des Marchés Publics</a:t>
          </a:r>
        </a:p>
      </dsp:txBody>
      <dsp:txXfrm>
        <a:off x="609222" y="4146546"/>
        <a:ext cx="776695" cy="833373"/>
      </dsp:txXfrm>
    </dsp:sp>
    <dsp:sp modelId="{DC70D168-EDAD-468C-8E66-AE8ABEDEC1F6}">
      <dsp:nvSpPr>
        <dsp:cNvPr id="0" name=""/>
        <dsp:cNvSpPr/>
      </dsp:nvSpPr>
      <dsp:spPr>
        <a:xfrm>
          <a:off x="29795" y="4204805"/>
          <a:ext cx="680985" cy="680985"/>
        </a:xfrm>
        <a:prstGeom prst="ellipse">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b="1" kern="1200" dirty="0">
              <a:solidFill>
                <a:schemeClr val="bg1"/>
              </a:solidFill>
              <a:latin typeface="Roboto Condensed" panose="02000000000000000000" pitchFamily="2" charset="0"/>
              <a:ea typeface="Roboto Condensed" panose="02000000000000000000" pitchFamily="2" charset="0"/>
            </a:rPr>
            <a:t>2006</a:t>
          </a:r>
        </a:p>
      </dsp:txBody>
      <dsp:txXfrm>
        <a:off x="129523" y="4304533"/>
        <a:ext cx="481529" cy="481529"/>
      </dsp:txXfrm>
    </dsp:sp>
    <dsp:sp modelId="{CC241C2C-34A6-48E2-9FC3-F74ABD1DBBEC}">
      <dsp:nvSpPr>
        <dsp:cNvPr id="0" name=""/>
        <dsp:cNvSpPr/>
      </dsp:nvSpPr>
      <dsp:spPr>
        <a:xfrm>
          <a:off x="1955158" y="3482002"/>
          <a:ext cx="1731826" cy="1190533"/>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pPr>
          <a:r>
            <a:rPr lang="fr-FR" sz="1100" b="1" kern="1200" dirty="0">
              <a:solidFill>
                <a:srgbClr val="5DBAA2"/>
              </a:solidFill>
              <a:effectLst/>
              <a:latin typeface="Roboto Condensed" panose="02000000000000000000" pitchFamily="2" charset="0"/>
              <a:ea typeface="Roboto Condensed" panose="02000000000000000000" pitchFamily="2" charset="0"/>
            </a:rPr>
            <a:t>Directive 2014/24/UE </a:t>
          </a:r>
          <a:endParaRPr lang="fr-FR" sz="1100" b="1" kern="1200" dirty="0">
            <a:solidFill>
              <a:srgbClr val="5DBAA2"/>
            </a:solidFill>
            <a:latin typeface="Roboto Condensed" panose="02000000000000000000" pitchFamily="2" charset="0"/>
            <a:ea typeface="Roboto Condensed" panose="02000000000000000000" pitchFamily="2" charset="0"/>
          </a:endParaRPr>
        </a:p>
      </dsp:txBody>
      <dsp:txXfrm>
        <a:off x="2388115" y="3660582"/>
        <a:ext cx="882183" cy="833373"/>
      </dsp:txXfrm>
    </dsp:sp>
    <dsp:sp modelId="{27D10BB3-362D-418F-912D-089196DA7D0D}">
      <dsp:nvSpPr>
        <dsp:cNvPr id="0" name=""/>
        <dsp:cNvSpPr/>
      </dsp:nvSpPr>
      <dsp:spPr>
        <a:xfrm>
          <a:off x="1725748" y="3701782"/>
          <a:ext cx="680985" cy="680985"/>
        </a:xfrm>
        <a:prstGeom prst="ellipse">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b="1" kern="1200" dirty="0">
              <a:solidFill>
                <a:schemeClr val="bg1"/>
              </a:solidFill>
              <a:effectLst/>
              <a:latin typeface="Roboto Condensed" panose="02000000000000000000" pitchFamily="2" charset="0"/>
              <a:ea typeface="Roboto Condensed" panose="02000000000000000000" pitchFamily="2" charset="0"/>
            </a:rPr>
            <a:t>2014</a:t>
          </a:r>
          <a:endParaRPr lang="fr-FR" sz="1400" b="1" kern="1200" dirty="0">
            <a:solidFill>
              <a:schemeClr val="bg1"/>
            </a:solidFill>
            <a:latin typeface="Roboto Condensed" panose="02000000000000000000" pitchFamily="2" charset="0"/>
            <a:ea typeface="Roboto Condensed" panose="02000000000000000000" pitchFamily="2" charset="0"/>
          </a:endParaRPr>
        </a:p>
      </dsp:txBody>
      <dsp:txXfrm>
        <a:off x="1825476" y="3801510"/>
        <a:ext cx="481529" cy="481529"/>
      </dsp:txXfrm>
    </dsp:sp>
    <dsp:sp modelId="{772A6ADF-3E99-45D1-B98C-471FACFBB1C4}">
      <dsp:nvSpPr>
        <dsp:cNvPr id="0" name=""/>
        <dsp:cNvSpPr/>
      </dsp:nvSpPr>
      <dsp:spPr>
        <a:xfrm>
          <a:off x="3852219" y="2932392"/>
          <a:ext cx="1361970" cy="1190533"/>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buNone/>
          </a:pPr>
          <a:r>
            <a:rPr lang="fr-FR" sz="1100" b="1" i="0" u="none" strike="noStrike" kern="1200" cap="none" spc="0" baseline="0" dirty="0">
              <a:solidFill>
                <a:srgbClr val="5DBAA2"/>
              </a:solidFill>
              <a:uFillTx/>
              <a:latin typeface="Roboto Condensed" panose="02000000000000000000" pitchFamily="2" charset="0"/>
              <a:ea typeface="Roboto Condensed" panose="02000000000000000000" pitchFamily="2" charset="0"/>
            </a:rPr>
            <a:t>Loi TECV</a:t>
          </a:r>
          <a:endParaRPr lang="fr-FR" sz="1100" b="1" kern="1200" dirty="0">
            <a:solidFill>
              <a:srgbClr val="5DBAA2"/>
            </a:solidFill>
            <a:latin typeface="Roboto Condensed" panose="02000000000000000000" pitchFamily="2" charset="0"/>
            <a:ea typeface="Roboto Condensed" panose="02000000000000000000" pitchFamily="2" charset="0"/>
          </a:endParaRPr>
        </a:p>
      </dsp:txBody>
      <dsp:txXfrm>
        <a:off x="4192712" y="3110972"/>
        <a:ext cx="663960" cy="833373"/>
      </dsp:txXfrm>
    </dsp:sp>
    <dsp:sp modelId="{106663D2-F7AC-4189-9DBF-529AF12C35B2}">
      <dsp:nvSpPr>
        <dsp:cNvPr id="0" name=""/>
        <dsp:cNvSpPr/>
      </dsp:nvSpPr>
      <dsp:spPr>
        <a:xfrm>
          <a:off x="3502595" y="3203280"/>
          <a:ext cx="680985" cy="680985"/>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buNone/>
          </a:pPr>
          <a:r>
            <a:rPr lang="fr-FR" sz="1400" b="1" i="0" u="none" strike="noStrike" kern="1200" cap="none" spc="0" baseline="0" dirty="0">
              <a:solidFill>
                <a:schemeClr val="bg1"/>
              </a:solidFill>
              <a:uFillTx/>
              <a:latin typeface="Roboto Condensed" panose="02000000000000000000" pitchFamily="2" charset="0"/>
              <a:ea typeface="Roboto Condensed" panose="02000000000000000000" pitchFamily="2" charset="0"/>
            </a:rPr>
            <a:t>2015</a:t>
          </a:r>
          <a:endParaRPr lang="fr-FR" sz="1400" b="1" kern="1200" dirty="0">
            <a:solidFill>
              <a:schemeClr val="bg1"/>
            </a:solidFill>
            <a:latin typeface="Roboto Condensed" panose="02000000000000000000" pitchFamily="2" charset="0"/>
            <a:ea typeface="Roboto Condensed" panose="02000000000000000000" pitchFamily="2" charset="0"/>
          </a:endParaRPr>
        </a:p>
      </dsp:txBody>
      <dsp:txXfrm>
        <a:off x="3602323" y="3303008"/>
        <a:ext cx="481529" cy="481529"/>
      </dsp:txXfrm>
    </dsp:sp>
    <dsp:sp modelId="{60EA1BA9-B1BE-4DD0-B92E-DA2982F05799}">
      <dsp:nvSpPr>
        <dsp:cNvPr id="0" name=""/>
        <dsp:cNvSpPr/>
      </dsp:nvSpPr>
      <dsp:spPr>
        <a:xfrm>
          <a:off x="5379111" y="2460655"/>
          <a:ext cx="1361970" cy="1190533"/>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pPr>
          <a:r>
            <a:rPr lang="fr-FR" sz="1100" b="1" kern="1200" dirty="0">
              <a:solidFill>
                <a:srgbClr val="5DBAA2"/>
              </a:solidFill>
              <a:latin typeface="Roboto Condensed" panose="02000000000000000000" pitchFamily="2" charset="0"/>
              <a:ea typeface="Roboto Condensed" panose="02000000000000000000" pitchFamily="2" charset="0"/>
            </a:rPr>
            <a:t>Loi </a:t>
          </a:r>
          <a:r>
            <a:rPr lang="fr-FR" sz="1100" b="1" kern="1200" dirty="0" err="1">
              <a:solidFill>
                <a:srgbClr val="5DBAA2"/>
              </a:solidFill>
              <a:latin typeface="Roboto Condensed" panose="02000000000000000000" pitchFamily="2" charset="0"/>
              <a:ea typeface="Roboto Condensed" panose="02000000000000000000" pitchFamily="2" charset="0"/>
            </a:rPr>
            <a:t>EGAlim</a:t>
          </a:r>
          <a:endParaRPr lang="fr-FR" sz="1100" b="1" kern="1200" dirty="0">
            <a:solidFill>
              <a:srgbClr val="5DBAA2"/>
            </a:solidFill>
            <a:latin typeface="Roboto Condensed" panose="02000000000000000000" pitchFamily="2" charset="0"/>
            <a:ea typeface="Roboto Condensed" panose="02000000000000000000" pitchFamily="2" charset="0"/>
          </a:endParaRPr>
        </a:p>
      </dsp:txBody>
      <dsp:txXfrm>
        <a:off x="5719603" y="2639235"/>
        <a:ext cx="663960" cy="833373"/>
      </dsp:txXfrm>
    </dsp:sp>
    <dsp:sp modelId="{C5778518-ED17-487C-A37A-8CED3DCA8841}">
      <dsp:nvSpPr>
        <dsp:cNvPr id="0" name=""/>
        <dsp:cNvSpPr/>
      </dsp:nvSpPr>
      <dsp:spPr>
        <a:xfrm>
          <a:off x="4983506" y="2734769"/>
          <a:ext cx="680985" cy="68098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b="1" kern="1200" dirty="0">
              <a:solidFill>
                <a:schemeClr val="bg1"/>
              </a:solidFill>
              <a:latin typeface="Roboto Condensed" panose="02000000000000000000" pitchFamily="2" charset="0"/>
              <a:ea typeface="Roboto Condensed" panose="02000000000000000000" pitchFamily="2" charset="0"/>
            </a:rPr>
            <a:t>2018</a:t>
          </a:r>
        </a:p>
      </dsp:txBody>
      <dsp:txXfrm>
        <a:off x="5083234" y="2834497"/>
        <a:ext cx="481529" cy="481529"/>
      </dsp:txXfrm>
    </dsp:sp>
    <dsp:sp modelId="{5A3CA411-B40B-4D1D-82CE-7D3F58A482C4}">
      <dsp:nvSpPr>
        <dsp:cNvPr id="0" name=""/>
        <dsp:cNvSpPr/>
      </dsp:nvSpPr>
      <dsp:spPr>
        <a:xfrm>
          <a:off x="6952254" y="1943226"/>
          <a:ext cx="1361970" cy="1190533"/>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pPr>
          <a:r>
            <a:rPr lang="fr-FR" sz="1100" b="1" kern="1200" dirty="0">
              <a:solidFill>
                <a:srgbClr val="5DBAA2"/>
              </a:solidFill>
              <a:latin typeface="Roboto Condensed" panose="02000000000000000000" pitchFamily="2" charset="0"/>
              <a:ea typeface="Roboto Condensed" panose="02000000000000000000" pitchFamily="2" charset="0"/>
            </a:rPr>
            <a:t>Loi AGEC</a:t>
          </a:r>
        </a:p>
      </dsp:txBody>
      <dsp:txXfrm>
        <a:off x="7292747" y="2121806"/>
        <a:ext cx="663960" cy="833373"/>
      </dsp:txXfrm>
    </dsp:sp>
    <dsp:sp modelId="{C57885E7-0AC9-4C5E-8FCC-415D479479CE}">
      <dsp:nvSpPr>
        <dsp:cNvPr id="0" name=""/>
        <dsp:cNvSpPr/>
      </dsp:nvSpPr>
      <dsp:spPr>
        <a:xfrm>
          <a:off x="6606845" y="2210023"/>
          <a:ext cx="680985" cy="680985"/>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b="1" kern="1200" dirty="0">
              <a:solidFill>
                <a:schemeClr val="bg1"/>
              </a:solidFill>
              <a:latin typeface="Roboto Condensed" panose="02000000000000000000" pitchFamily="2" charset="0"/>
              <a:ea typeface="Roboto Condensed" panose="02000000000000000000" pitchFamily="2" charset="0"/>
            </a:rPr>
            <a:t>2020</a:t>
          </a:r>
        </a:p>
      </dsp:txBody>
      <dsp:txXfrm>
        <a:off x="6706573" y="2309751"/>
        <a:ext cx="481529" cy="481529"/>
      </dsp:txXfrm>
    </dsp:sp>
    <dsp:sp modelId="{9980942D-FADB-4CEE-B54A-8584C4EB6075}">
      <dsp:nvSpPr>
        <dsp:cNvPr id="0" name=""/>
        <dsp:cNvSpPr/>
      </dsp:nvSpPr>
      <dsp:spPr>
        <a:xfrm>
          <a:off x="8502122" y="1465512"/>
          <a:ext cx="1700773" cy="1212510"/>
        </a:xfrm>
        <a:prstGeom prst="rightArrow">
          <a:avLst>
            <a:gd name="adj1" fmla="val 70000"/>
            <a:gd name="adj2" fmla="val 50000"/>
          </a:avLst>
        </a:prstGeom>
        <a:noFill/>
        <a:ln w="12700" cap="flat" cmpd="sng" algn="ctr">
          <a:solidFill>
            <a:srgbClr val="5DBAA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lvl="0" algn="ctr" defTabSz="488950">
            <a:lnSpc>
              <a:spcPct val="90000"/>
            </a:lnSpc>
            <a:spcBef>
              <a:spcPct val="0"/>
            </a:spcBef>
            <a:spcAft>
              <a:spcPct val="35000"/>
            </a:spcAft>
          </a:pPr>
          <a:r>
            <a:rPr lang="fr-FR" sz="1100" b="1" kern="1200" dirty="0">
              <a:solidFill>
                <a:srgbClr val="5DBAA2"/>
              </a:solidFill>
              <a:latin typeface="Roboto Condensed" panose="02000000000000000000" pitchFamily="2" charset="0"/>
              <a:ea typeface="Roboto Condensed" panose="02000000000000000000" pitchFamily="2" charset="0"/>
            </a:rPr>
            <a:t>Loi Climat &amp; Résilience</a:t>
          </a:r>
        </a:p>
      </dsp:txBody>
      <dsp:txXfrm>
        <a:off x="8927316" y="1647389"/>
        <a:ext cx="851202" cy="848757"/>
      </dsp:txXfrm>
    </dsp:sp>
    <dsp:sp modelId="{F8A235E3-D512-4A7D-8331-719DA2988733}">
      <dsp:nvSpPr>
        <dsp:cNvPr id="0" name=""/>
        <dsp:cNvSpPr/>
      </dsp:nvSpPr>
      <dsp:spPr>
        <a:xfrm>
          <a:off x="8208332" y="1726067"/>
          <a:ext cx="680985" cy="680985"/>
        </a:xfrm>
        <a:prstGeom prst="ellipse">
          <a:avLst/>
        </a:prstGeom>
        <a:solidFill>
          <a:schemeClr val="accent6">
            <a:lumMod val="5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FR" sz="1400" b="1" kern="1200" dirty="0">
              <a:solidFill>
                <a:schemeClr val="bg1"/>
              </a:solidFill>
              <a:latin typeface="Roboto Condensed" panose="02000000000000000000" pitchFamily="2" charset="0"/>
              <a:ea typeface="Roboto Condensed" panose="02000000000000000000" pitchFamily="2" charset="0"/>
            </a:rPr>
            <a:t>2021</a:t>
          </a:r>
        </a:p>
      </dsp:txBody>
      <dsp:txXfrm>
        <a:off x="8308060" y="1825795"/>
        <a:ext cx="481529" cy="48152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fr-FR"/>
          </a:p>
        </p:txBody>
      </p:sp>
      <p:sp>
        <p:nvSpPr>
          <p:cNvPr id="3" name="Espace réservé de la date 2"/>
          <p:cNvSpPr>
            <a:spLocks noGrp="1"/>
          </p:cNvSpPr>
          <p:nvPr>
            <p:ph type="dt" idx="1"/>
          </p:nvPr>
        </p:nvSpPr>
        <p:spPr>
          <a:xfrm>
            <a:off x="3849689" y="0"/>
            <a:ext cx="2946400" cy="496888"/>
          </a:xfrm>
          <a:prstGeom prst="rect">
            <a:avLst/>
          </a:prstGeom>
        </p:spPr>
        <p:txBody>
          <a:bodyPr vert="horz" lIns="91432" tIns="45716" rIns="91432" bIns="45716" rtlCol="0"/>
          <a:lstStyle>
            <a:lvl1pPr algn="r">
              <a:defRPr sz="1200"/>
            </a:lvl1pPr>
          </a:lstStyle>
          <a:p>
            <a:fld id="{B2C617E1-4311-4374-95E1-988EDAEC136A}" type="datetimeFigureOut">
              <a:rPr lang="fr-FR" smtClean="0"/>
              <a:t>06/04/2022</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32" tIns="45716" rIns="91432" bIns="45716" rtlCol="0" anchor="ctr"/>
          <a:lstStyle/>
          <a:p>
            <a:endParaRPr lang="fr-FR"/>
          </a:p>
        </p:txBody>
      </p:sp>
      <p:sp>
        <p:nvSpPr>
          <p:cNvPr id="5" name="Espace réservé des notes 4"/>
          <p:cNvSpPr>
            <a:spLocks noGrp="1"/>
          </p:cNvSpPr>
          <p:nvPr>
            <p:ph type="body" sz="quarter" idx="3"/>
          </p:nvPr>
        </p:nvSpPr>
        <p:spPr>
          <a:xfrm>
            <a:off x="679451" y="4776788"/>
            <a:ext cx="5438775" cy="3908425"/>
          </a:xfrm>
          <a:prstGeom prst="rect">
            <a:avLst/>
          </a:prstGeom>
        </p:spPr>
        <p:txBody>
          <a:bodyPr vert="horz" lIns="91432" tIns="45716" rIns="91432" bIns="45716"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32" tIns="45716" rIns="91432" bIns="4571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9" y="9429750"/>
            <a:ext cx="2946400" cy="496888"/>
          </a:xfrm>
          <a:prstGeom prst="rect">
            <a:avLst/>
          </a:prstGeom>
        </p:spPr>
        <p:txBody>
          <a:bodyPr vert="horz" lIns="91432" tIns="45716" rIns="91432" bIns="45716" rtlCol="0" anchor="b"/>
          <a:lstStyle>
            <a:lvl1pPr algn="r">
              <a:defRPr sz="1200"/>
            </a:lvl1pPr>
          </a:lstStyle>
          <a:p>
            <a:fld id="{FCD24C7B-CC5B-4603-BBA1-7FEC801E0CFB}" type="slidenum">
              <a:rPr lang="fr-FR" smtClean="0"/>
              <a:t>‹N°›</a:t>
            </a:fld>
            <a:endParaRPr lang="fr-FR"/>
          </a:p>
        </p:txBody>
      </p:sp>
    </p:spTree>
    <p:extLst>
      <p:ext uri="{BB962C8B-B14F-4D97-AF65-F5344CB8AC3E}">
        <p14:creationId xmlns:p14="http://schemas.microsoft.com/office/powerpoint/2010/main" val="66615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a:t>
            </a:fld>
            <a:endParaRPr lang="fr-FR"/>
          </a:p>
        </p:txBody>
      </p:sp>
    </p:spTree>
    <p:extLst>
      <p:ext uri="{BB962C8B-B14F-4D97-AF65-F5344CB8AC3E}">
        <p14:creationId xmlns:p14="http://schemas.microsoft.com/office/powerpoint/2010/main" val="3384512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10</a:t>
            </a:fld>
            <a:endParaRPr lang="fr-FR"/>
          </a:p>
        </p:txBody>
      </p:sp>
    </p:spTree>
    <p:extLst>
      <p:ext uri="{BB962C8B-B14F-4D97-AF65-F5344CB8AC3E}">
        <p14:creationId xmlns:p14="http://schemas.microsoft.com/office/powerpoint/2010/main" val="3264870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11</a:t>
            </a:fld>
            <a:endParaRPr lang="fr-FR"/>
          </a:p>
        </p:txBody>
      </p:sp>
    </p:spTree>
    <p:extLst>
      <p:ext uri="{BB962C8B-B14F-4D97-AF65-F5344CB8AC3E}">
        <p14:creationId xmlns:p14="http://schemas.microsoft.com/office/powerpoint/2010/main" val="2369476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12</a:t>
            </a:fld>
            <a:endParaRPr lang="fr-FR"/>
          </a:p>
        </p:txBody>
      </p:sp>
    </p:spTree>
    <p:extLst>
      <p:ext uri="{BB962C8B-B14F-4D97-AF65-F5344CB8AC3E}">
        <p14:creationId xmlns:p14="http://schemas.microsoft.com/office/powerpoint/2010/main" val="4085946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13</a:t>
            </a:fld>
            <a:endParaRPr lang="fr-FR"/>
          </a:p>
        </p:txBody>
      </p:sp>
    </p:spTree>
    <p:extLst>
      <p:ext uri="{BB962C8B-B14F-4D97-AF65-F5344CB8AC3E}">
        <p14:creationId xmlns:p14="http://schemas.microsoft.com/office/powerpoint/2010/main" val="749941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14</a:t>
            </a:fld>
            <a:endParaRPr lang="fr-FR"/>
          </a:p>
        </p:txBody>
      </p:sp>
    </p:spTree>
    <p:extLst>
      <p:ext uri="{BB962C8B-B14F-4D97-AF65-F5344CB8AC3E}">
        <p14:creationId xmlns:p14="http://schemas.microsoft.com/office/powerpoint/2010/main" val="192917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15</a:t>
            </a:fld>
            <a:endParaRPr lang="fr-FR"/>
          </a:p>
        </p:txBody>
      </p:sp>
    </p:spTree>
    <p:extLst>
      <p:ext uri="{BB962C8B-B14F-4D97-AF65-F5344CB8AC3E}">
        <p14:creationId xmlns:p14="http://schemas.microsoft.com/office/powerpoint/2010/main" val="2844196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16</a:t>
            </a:fld>
            <a:endParaRPr lang="fr-FR"/>
          </a:p>
        </p:txBody>
      </p:sp>
    </p:spTree>
    <p:extLst>
      <p:ext uri="{BB962C8B-B14F-4D97-AF65-F5344CB8AC3E}">
        <p14:creationId xmlns:p14="http://schemas.microsoft.com/office/powerpoint/2010/main" val="3556895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17</a:t>
            </a:fld>
            <a:endParaRPr lang="fr-FR"/>
          </a:p>
        </p:txBody>
      </p:sp>
    </p:spTree>
    <p:extLst>
      <p:ext uri="{BB962C8B-B14F-4D97-AF65-F5344CB8AC3E}">
        <p14:creationId xmlns:p14="http://schemas.microsoft.com/office/powerpoint/2010/main" val="591522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i="1" dirty="0"/>
              <a:t>Réseau tourné vers nos adhérents</a:t>
            </a:r>
          </a:p>
        </p:txBody>
      </p:sp>
      <p:sp>
        <p:nvSpPr>
          <p:cNvPr id="4" name="Espace réservé du numéro de diapositive 3"/>
          <p:cNvSpPr>
            <a:spLocks noGrp="1"/>
          </p:cNvSpPr>
          <p:nvPr>
            <p:ph type="sldNum" sz="quarter" idx="5"/>
          </p:nvPr>
        </p:nvSpPr>
        <p:spPr/>
        <p:txBody>
          <a:bodyPr/>
          <a:lstStyle/>
          <a:p>
            <a:fld id="{4D8DD0B9-836F-4611-902D-C89DF2637F37}" type="slidenum">
              <a:rPr lang="fr-FR" smtClean="0"/>
              <a:t>19</a:t>
            </a:fld>
            <a:endParaRPr lang="fr-FR"/>
          </a:p>
        </p:txBody>
      </p:sp>
    </p:spTree>
    <p:extLst>
      <p:ext uri="{BB962C8B-B14F-4D97-AF65-F5344CB8AC3E}">
        <p14:creationId xmlns:p14="http://schemas.microsoft.com/office/powerpoint/2010/main" val="838260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dirty="0">
                <a:latin typeface="Ubuntu" panose="020B0504030602030204" pitchFamily="34" charset="0"/>
              </a:rPr>
              <a:t> </a:t>
            </a:r>
            <a:endParaRPr lang="fr-FR" dirty="0"/>
          </a:p>
        </p:txBody>
      </p:sp>
      <p:sp>
        <p:nvSpPr>
          <p:cNvPr id="4" name="Espace réservé du numéro de diapositive 3"/>
          <p:cNvSpPr>
            <a:spLocks noGrp="1"/>
          </p:cNvSpPr>
          <p:nvPr>
            <p:ph type="sldNum" sz="quarter" idx="5"/>
          </p:nvPr>
        </p:nvSpPr>
        <p:spPr/>
        <p:txBody>
          <a:bodyPr/>
          <a:lstStyle/>
          <a:p>
            <a:fld id="{4D8DD0B9-836F-4611-902D-C89DF2637F37}" type="slidenum">
              <a:rPr lang="fr-FR" smtClean="0"/>
              <a:t>20</a:t>
            </a:fld>
            <a:endParaRPr lang="fr-FR"/>
          </a:p>
        </p:txBody>
      </p:sp>
    </p:spTree>
    <p:extLst>
      <p:ext uri="{BB962C8B-B14F-4D97-AF65-F5344CB8AC3E}">
        <p14:creationId xmlns:p14="http://schemas.microsoft.com/office/powerpoint/2010/main" val="876411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2</a:t>
            </a:fld>
            <a:endParaRPr lang="fr-FR"/>
          </a:p>
        </p:txBody>
      </p:sp>
    </p:spTree>
    <p:extLst>
      <p:ext uri="{BB962C8B-B14F-4D97-AF65-F5344CB8AC3E}">
        <p14:creationId xmlns:p14="http://schemas.microsoft.com/office/powerpoint/2010/main" val="2566305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4D8DD0B9-836F-4611-902D-C89DF2637F37}" type="slidenum">
              <a:rPr lang="fr-FR" smtClean="0"/>
              <a:t>21</a:t>
            </a:fld>
            <a:endParaRPr lang="fr-FR"/>
          </a:p>
        </p:txBody>
      </p:sp>
    </p:spTree>
    <p:extLst>
      <p:ext uri="{BB962C8B-B14F-4D97-AF65-F5344CB8AC3E}">
        <p14:creationId xmlns:p14="http://schemas.microsoft.com/office/powerpoint/2010/main" val="521454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PNAD -&gt; 2 axes et 22 actions</a:t>
            </a:r>
          </a:p>
          <a:p>
            <a:r>
              <a:rPr lang="fr-FR" dirty="0"/>
              <a:t>Les réseaux régionaux identifiés dans presque toutes les actions comme pilote ou contributeur (seulement 1 action ou nous ne sommes pas indiqué)</a:t>
            </a:r>
          </a:p>
          <a:p>
            <a:r>
              <a:rPr lang="fr-FR" dirty="0"/>
              <a:t>Reconnu comme un acteur important </a:t>
            </a:r>
            <a:r>
              <a:rPr lang="fr-FR" dirty="0">
                <a:sym typeface="Wingdings" panose="05000000000000000000" pitchFamily="2" charset="2"/>
              </a:rPr>
              <a:t> Ville de Tours, adhérente, nous a invité pour parler de l’achat public durable</a:t>
            </a:r>
            <a:endParaRPr lang="fr-FR" dirty="0"/>
          </a:p>
        </p:txBody>
      </p:sp>
      <p:sp>
        <p:nvSpPr>
          <p:cNvPr id="4" name="Espace réservé du numéro de diapositive 3"/>
          <p:cNvSpPr>
            <a:spLocks noGrp="1"/>
          </p:cNvSpPr>
          <p:nvPr>
            <p:ph type="sldNum" sz="quarter" idx="5"/>
          </p:nvPr>
        </p:nvSpPr>
        <p:spPr/>
        <p:txBody>
          <a:bodyPr/>
          <a:lstStyle/>
          <a:p>
            <a:fld id="{59711555-6270-4AAA-9756-7C2AC78743E3}" type="slidenum">
              <a:rPr lang="fr-FR" altLang="fr-FR" smtClean="0"/>
              <a:pPr/>
              <a:t>22</a:t>
            </a:fld>
            <a:endParaRPr lang="fr-FR" altLang="fr-FR" dirty="0"/>
          </a:p>
        </p:txBody>
      </p:sp>
    </p:spTree>
    <p:extLst>
      <p:ext uri="{BB962C8B-B14F-4D97-AF65-F5344CB8AC3E}">
        <p14:creationId xmlns:p14="http://schemas.microsoft.com/office/powerpoint/2010/main" val="151081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cliquable vers les réseaux cités.</a:t>
            </a:r>
          </a:p>
        </p:txBody>
      </p:sp>
    </p:spTree>
    <p:extLst>
      <p:ext uri="{BB962C8B-B14F-4D97-AF65-F5344CB8AC3E}">
        <p14:creationId xmlns:p14="http://schemas.microsoft.com/office/powerpoint/2010/main" val="3034569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SPASER (ou chartes, feuille de route achat durable) est un outil/programme qui permet de structurer une démarche achat afin d’atteindre voire de dépasser les objectifs réglementaires et législatifs.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Depuis 2006, la commande publique durable qui devient un levier incontournable dont tous les acteurs doivent s’emparer, acteurs publics et acteurs économique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Une forte évolution de la réglementation donne petit à petit des objectifs à plusieurs familles d’achat.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Ainsi, presque chaque année, une nouvelle loi est publier pour donner de nouveaux objectifs en matière d’achat durable.</a:t>
            </a:r>
          </a:p>
        </p:txBody>
      </p:sp>
      <p:sp>
        <p:nvSpPr>
          <p:cNvPr id="4" name="Espace réservé du numéro de diapositive 3"/>
          <p:cNvSpPr>
            <a:spLocks noGrp="1"/>
          </p:cNvSpPr>
          <p:nvPr>
            <p:ph type="sldNum" sz="quarter" idx="5"/>
          </p:nvPr>
        </p:nvSpPr>
        <p:spPr/>
        <p:txBody>
          <a:bodyPr/>
          <a:lstStyle/>
          <a:p>
            <a:pPr lvl="0"/>
            <a:fld id="{60BBED1F-50DF-4EB2-AE57-28FECC336C5E}" type="slidenum">
              <a:rPr lang="fr-FR" smtClean="0"/>
              <a:t>25</a:t>
            </a:fld>
            <a:endParaRPr lang="fr-FR"/>
          </a:p>
        </p:txBody>
      </p:sp>
      <p:sp>
        <p:nvSpPr>
          <p:cNvPr id="5" name="Espace réservé du numéro de diapositive 4"/>
          <p:cNvSpPr>
            <a:spLocks noGrp="1"/>
          </p:cNvSpPr>
          <p:nvPr>
            <p:ph type="sldNum" sz="quarter" idx="8"/>
          </p:nvPr>
        </p:nvSpPr>
        <p:spPr/>
        <p:txBody>
          <a:bodyPr/>
          <a:lstStyle/>
          <a:p>
            <a:pPr lvl="0"/>
            <a:fld id="{B995D370-4F6C-47CF-9CF9-75A253D09EC3}" type="slidenum">
              <a:rPr lang="fr-FR" smtClean="0"/>
              <a:t>25</a:t>
            </a:fld>
            <a:endParaRPr lang="fr-FR"/>
          </a:p>
        </p:txBody>
      </p:sp>
    </p:spTree>
    <p:extLst>
      <p:ext uri="{BB962C8B-B14F-4D97-AF65-F5344CB8AC3E}">
        <p14:creationId xmlns:p14="http://schemas.microsoft.com/office/powerpoint/2010/main" val="4022479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anose="05000000000000000000" pitchFamily="2" charset="2"/>
              <a:buNone/>
            </a:pPr>
            <a:r>
              <a:rPr lang="fr-FR" dirty="0">
                <a:sym typeface="Wingdings" panose="05000000000000000000" pitchFamily="2" charset="2"/>
              </a:rPr>
              <a:t>Je ne vais pas entrer dans le détail de chaque loi mais pour montrer que les attentes augmentent </a:t>
            </a:r>
          </a:p>
          <a:p>
            <a:pPr marL="0" indent="0">
              <a:buFont typeface="Wingdings" panose="05000000000000000000" pitchFamily="2" charset="2"/>
              <a:buNone/>
            </a:pPr>
            <a:endParaRPr lang="fr-FR" dirty="0">
              <a:sym typeface="Wingdings" panose="05000000000000000000" pitchFamily="2" charset="2"/>
            </a:endParaRPr>
          </a:p>
          <a:p>
            <a:pPr marL="0" indent="0">
              <a:buFont typeface="Wingdings" panose="05000000000000000000" pitchFamily="2" charset="2"/>
              <a:buNone/>
            </a:pPr>
            <a:r>
              <a:rPr lang="fr-FR" dirty="0">
                <a:sym typeface="Wingdings" panose="05000000000000000000" pitchFamily="2" charset="2"/>
              </a:rPr>
              <a:t>Des objectifs chiffrés :</a:t>
            </a:r>
          </a:p>
          <a:p>
            <a:pPr marL="171450" indent="-171450">
              <a:buFont typeface="Wingdings" panose="05000000000000000000" pitchFamily="2" charset="2"/>
              <a:buChar char="à"/>
            </a:pPr>
            <a:r>
              <a:rPr lang="fr-FR" dirty="0">
                <a:sym typeface="Wingdings" panose="05000000000000000000" pitchFamily="2" charset="2"/>
              </a:rPr>
              <a:t>TEPCV (pas sur la slide) zoom sur les bâtiments et le papier </a:t>
            </a:r>
          </a:p>
          <a:p>
            <a:pPr marL="171450" indent="-171450">
              <a:buFont typeface="Wingdings" panose="05000000000000000000" pitchFamily="2" charset="2"/>
              <a:buChar char="à"/>
            </a:pPr>
            <a:r>
              <a:rPr lang="fr-FR" dirty="0" err="1">
                <a:sym typeface="Wingdings" panose="05000000000000000000" pitchFamily="2" charset="2"/>
              </a:rPr>
              <a:t>EGAlim</a:t>
            </a:r>
            <a:r>
              <a:rPr lang="fr-FR" dirty="0">
                <a:sym typeface="Wingdings" panose="05000000000000000000" pitchFamily="2" charset="2"/>
              </a:rPr>
              <a:t> zoom sur la restauration collective avec des objectifs chiffrés en matière d’alimentation et de contenant</a:t>
            </a:r>
          </a:p>
          <a:p>
            <a:pPr marL="171450" indent="-171450">
              <a:buFont typeface="Wingdings" panose="05000000000000000000" pitchFamily="2" charset="2"/>
              <a:buChar char="à"/>
            </a:pPr>
            <a:r>
              <a:rPr lang="fr-FR" dirty="0">
                <a:sym typeface="Wingdings" panose="05000000000000000000" pitchFamily="2" charset="2"/>
              </a:rPr>
              <a:t>AGEC zoom sur 17 familles et sous-familles en y intégrant des obligations chiffrés en réemploi, réutilisation et matière recyclée -&gt; Textiles / Papier / Informatique / Fournitures de bureau / Téléphonie / Transport / Jeux et jouet / Mobilier de bureau / Mobilier urbain / Appareils ménagers / Préfabriqués</a:t>
            </a:r>
          </a:p>
          <a:p>
            <a:pPr marL="171450" indent="-171450">
              <a:buFont typeface="Wingdings" panose="05000000000000000000" pitchFamily="2" charset="2"/>
              <a:buChar char="à"/>
            </a:pPr>
            <a:endParaRPr lang="fr-FR" dirty="0">
              <a:sym typeface="Wingdings" panose="05000000000000000000" pitchFamily="2" charset="2"/>
            </a:endParaRPr>
          </a:p>
          <a:p>
            <a:pPr marL="0" indent="0">
              <a:buFont typeface="Wingdings" panose="05000000000000000000" pitchFamily="2" charset="2"/>
              <a:buNone/>
            </a:pPr>
            <a:r>
              <a:rPr lang="fr-FR" dirty="0">
                <a:sym typeface="Wingdings" panose="05000000000000000000" pitchFamily="2" charset="2"/>
              </a:rPr>
              <a:t>Loi Climat et Résilience prend le sujet à bras le corp et en toute </a:t>
            </a:r>
            <a:r>
              <a:rPr lang="fr-FR">
                <a:sym typeface="Wingdings" panose="05000000000000000000" pitchFamily="2" charset="2"/>
              </a:rPr>
              <a:t>transversalité </a:t>
            </a:r>
            <a:endParaRPr lang="fr-FR" dirty="0">
              <a:sym typeface="Wingdings" panose="05000000000000000000" pitchFamily="2" charset="2"/>
            </a:endParaRPr>
          </a:p>
        </p:txBody>
      </p:sp>
      <p:sp>
        <p:nvSpPr>
          <p:cNvPr id="4" name="Espace réservé du numéro de diapositive 3"/>
          <p:cNvSpPr>
            <a:spLocks noGrp="1"/>
          </p:cNvSpPr>
          <p:nvPr>
            <p:ph type="sldNum" sz="quarter" idx="5"/>
          </p:nvPr>
        </p:nvSpPr>
        <p:spPr/>
        <p:txBody>
          <a:bodyPr/>
          <a:lstStyle/>
          <a:p>
            <a:pPr lvl="0"/>
            <a:fld id="{60BBED1F-50DF-4EB2-AE57-28FECC336C5E}" type="slidenum">
              <a:rPr lang="fr-FR" smtClean="0"/>
              <a:t>26</a:t>
            </a:fld>
            <a:endParaRPr lang="fr-FR"/>
          </a:p>
        </p:txBody>
      </p:sp>
      <p:sp>
        <p:nvSpPr>
          <p:cNvPr id="5" name="Espace réservé du numéro de diapositive 4"/>
          <p:cNvSpPr>
            <a:spLocks noGrp="1"/>
          </p:cNvSpPr>
          <p:nvPr>
            <p:ph type="sldNum" sz="quarter" idx="8"/>
          </p:nvPr>
        </p:nvSpPr>
        <p:spPr/>
        <p:txBody>
          <a:bodyPr/>
          <a:lstStyle/>
          <a:p>
            <a:pPr lvl="0"/>
            <a:fld id="{B995D370-4F6C-47CF-9CF9-75A253D09EC3}" type="slidenum">
              <a:rPr lang="fr-FR" smtClean="0"/>
              <a:t>26</a:t>
            </a:fld>
            <a:endParaRPr lang="fr-FR"/>
          </a:p>
        </p:txBody>
      </p:sp>
    </p:spTree>
    <p:extLst>
      <p:ext uri="{BB962C8B-B14F-4D97-AF65-F5344CB8AC3E}">
        <p14:creationId xmlns:p14="http://schemas.microsoft.com/office/powerpoint/2010/main" val="3135003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15835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s notes 1">
            <a:extLst>
              <a:ext uri="{FF2B5EF4-FFF2-40B4-BE49-F238E27FC236}">
                <a16:creationId xmlns:a16="http://schemas.microsoft.com/office/drawing/2014/main" id="{6AC17D0B-2524-4471-A147-EAE7805D4D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57A6A6"/>
                </a:solidFill>
                <a:latin typeface="Arial" pitchFamily="34" charset="0"/>
                <a:ea typeface="+mn-ea"/>
                <a:cs typeface="Aldhabi" panose="020B0604020202020204" pitchFamily="2" charset="-78"/>
              </a:rPr>
              <a:t>A chaque étape de l’achat,</a:t>
            </a:r>
            <a:r>
              <a:rPr lang="fr-FR" sz="1200" b="0" kern="0" dirty="0">
                <a:latin typeface="Abadi" panose="020B0604020104020204" pitchFamily="34" charset="0"/>
              </a:rPr>
              <a:t> le code de la commande publique ouvre des possibilités pour l’acheteur public d’imposer ou de privilégier des solutions / prestations performantes en matière de développement durable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kern="0" dirty="0">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0" dirty="0">
                <a:latin typeface="Abadi" panose="020B0604020104020204" pitchFamily="34" charset="0"/>
              </a:rPr>
              <a:t>Je ne vais pas détailler tous les outils mais en présenter 3 et pour chacun, présenter la casquette Acteurs publics / Acteurs économiques</a:t>
            </a:r>
            <a:endParaRPr lang="fr-FR" sz="1200" b="0" kern="0" baseline="30000" dirty="0">
              <a:latin typeface="Abadi" panose="020B0604020104020204" pitchFamily="34" charset="0"/>
            </a:endParaRPr>
          </a:p>
          <a:p>
            <a:endParaRPr lang="fr-FR" dirty="0"/>
          </a:p>
        </p:txBody>
      </p:sp>
      <p:sp>
        <p:nvSpPr>
          <p:cNvPr id="3" name="Espace réservé de l'image des diapositives 2">
            <a:extLst>
              <a:ext uri="{FF2B5EF4-FFF2-40B4-BE49-F238E27FC236}">
                <a16:creationId xmlns:a16="http://schemas.microsoft.com/office/drawing/2014/main" id="{B527984F-3730-4778-AF02-135DF5DABF2F}"/>
              </a:ext>
            </a:extLst>
          </p:cNvPr>
          <p:cNvSpPr>
            <a:spLocks noGrp="1" noRot="1" noChangeAspect="1"/>
          </p:cNvSpPr>
          <p:nvPr>
            <p:ph type="sldImg"/>
          </p:nvPr>
        </p:nvSpPr>
        <p:spPr/>
      </p:sp>
    </p:spTree>
    <p:extLst>
      <p:ext uri="{BB962C8B-B14F-4D97-AF65-F5344CB8AC3E}">
        <p14:creationId xmlns:p14="http://schemas.microsoft.com/office/powerpoint/2010/main" val="4102038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effectLst/>
                <a:latin typeface="Arial" panose="020B0604020202020204" pitchFamily="34" charset="0"/>
              </a:rPr>
              <a:t>Le « sourcing » est une pratique consacrée et recommandée par la réforme de la  commande publique </a:t>
            </a:r>
          </a:p>
          <a:p>
            <a:r>
              <a:rPr lang="fr-FR" dirty="0">
                <a:effectLst/>
                <a:latin typeface="Arial" panose="020B0604020202020204" pitchFamily="34" charset="0"/>
              </a:rPr>
              <a:t>Le « sourcing » est défini comme la possibilité pour un acheteur « d’effectuer des consultations ou réaliser des études de marché, de solliciter des avis ou d’informer les opérateurs économiques du projet et de ses exigences » afin de préparer la passation d’un marché public</a:t>
            </a:r>
          </a:p>
          <a:p>
            <a:endParaRPr lang="fr-FR" dirty="0">
              <a:effectLst/>
              <a:latin typeface="Arial" panose="020B0604020202020204" pitchFamily="34" charset="0"/>
            </a:endParaRPr>
          </a:p>
          <a:p>
            <a:r>
              <a:rPr lang="fr-FR" dirty="0">
                <a:effectLst/>
                <a:latin typeface="Arial" panose="020B0604020202020204" pitchFamily="34" charset="0"/>
              </a:rPr>
              <a:t>Il s’agit des actions de recherche de fournisseurs et d’évaluation de leur capacité à répondre aux besoins de l’acheteur en termes de coûts, qualité innovation (dont la qualité environnementale et sociale), délais. Ces actions sont menées en amont de la consultation (jusqu’à une semaine au plus tard avant le lancement de la consultation).Les résultats de ces études et échanges préalables sont utilisés par l’acheteur pour formuler un besoin</a:t>
            </a:r>
          </a:p>
          <a:p>
            <a:endParaRPr lang="fr-FR"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rPr>
              <a:t>Dans ce cadre, le « </a:t>
            </a:r>
            <a:r>
              <a:rPr lang="fr-FR" dirty="0" err="1">
                <a:effectLst/>
                <a:latin typeface="Arial" panose="020B0604020202020204" pitchFamily="34" charset="0"/>
              </a:rPr>
              <a:t>sourcing</a:t>
            </a:r>
            <a:r>
              <a:rPr lang="fr-FR" dirty="0">
                <a:effectLst/>
                <a:latin typeface="Arial" panose="020B0604020202020204" pitchFamily="34" charset="0"/>
              </a:rPr>
              <a:t> » permet à l’acheteur de sensibiliser les opérateurs économiques à ses exigences (communiquer sur le besoin ou « vendre le besoin »), de répondre à chacun de ces objectifs, et de faire connaitre leur potentiel.</a:t>
            </a:r>
            <a:endParaRPr lang="fr-FR" dirty="0"/>
          </a:p>
          <a:p>
            <a:endParaRPr lang="fr-FR" dirty="0"/>
          </a:p>
        </p:txBody>
      </p:sp>
      <p:sp>
        <p:nvSpPr>
          <p:cNvPr id="4" name="Espace réservé du numéro de diapositive 3"/>
          <p:cNvSpPr>
            <a:spLocks noGrp="1"/>
          </p:cNvSpPr>
          <p:nvPr>
            <p:ph type="sldNum" sz="quarter" idx="5"/>
          </p:nvPr>
        </p:nvSpPr>
        <p:spPr/>
        <p:txBody>
          <a:bodyPr/>
          <a:lstStyle/>
          <a:p>
            <a:pPr lvl="0"/>
            <a:fld id="{60BBED1F-50DF-4EB2-AE57-28FECC336C5E}" type="slidenum">
              <a:rPr lang="fr-FR" smtClean="0"/>
              <a:t>29</a:t>
            </a:fld>
            <a:endParaRPr lang="fr-FR"/>
          </a:p>
        </p:txBody>
      </p:sp>
      <p:sp>
        <p:nvSpPr>
          <p:cNvPr id="5" name="Espace réservé du numéro de diapositive 4"/>
          <p:cNvSpPr>
            <a:spLocks noGrp="1"/>
          </p:cNvSpPr>
          <p:nvPr>
            <p:ph type="sldNum" sz="quarter" idx="8"/>
          </p:nvPr>
        </p:nvSpPr>
        <p:spPr/>
        <p:txBody>
          <a:bodyPr/>
          <a:lstStyle/>
          <a:p>
            <a:pPr lvl="0"/>
            <a:fld id="{B995D370-4F6C-47CF-9CF9-75A253D09EC3}" type="slidenum">
              <a:rPr lang="fr-FR" smtClean="0"/>
              <a:t>29</a:t>
            </a:fld>
            <a:endParaRPr lang="fr-FR"/>
          </a:p>
        </p:txBody>
      </p:sp>
    </p:spTree>
    <p:extLst>
      <p:ext uri="{BB962C8B-B14F-4D97-AF65-F5344CB8AC3E}">
        <p14:creationId xmlns:p14="http://schemas.microsoft.com/office/powerpoint/2010/main" val="73437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60BBED1F-50DF-4EB2-AE57-28FECC336C5E}" type="slidenum">
              <a:rPr lang="fr-FR" smtClean="0"/>
              <a:t>30</a:t>
            </a:fld>
            <a:endParaRPr lang="fr-FR"/>
          </a:p>
        </p:txBody>
      </p:sp>
      <p:sp>
        <p:nvSpPr>
          <p:cNvPr id="5" name="Espace réservé du numéro de diapositive 4"/>
          <p:cNvSpPr>
            <a:spLocks noGrp="1"/>
          </p:cNvSpPr>
          <p:nvPr>
            <p:ph type="sldNum" sz="quarter" idx="8"/>
          </p:nvPr>
        </p:nvSpPr>
        <p:spPr/>
        <p:txBody>
          <a:bodyPr/>
          <a:lstStyle/>
          <a:p>
            <a:pPr lvl="0"/>
            <a:fld id="{B995D370-4F6C-47CF-9CF9-75A253D09EC3}" type="slidenum">
              <a:rPr lang="fr-FR" smtClean="0"/>
              <a:t>30</a:t>
            </a:fld>
            <a:endParaRPr lang="fr-FR"/>
          </a:p>
        </p:txBody>
      </p:sp>
    </p:spTree>
    <p:extLst>
      <p:ext uri="{BB962C8B-B14F-4D97-AF65-F5344CB8AC3E}">
        <p14:creationId xmlns:p14="http://schemas.microsoft.com/office/powerpoint/2010/main" val="119985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s notes 1">
            <a:extLst>
              <a:ext uri="{FF2B5EF4-FFF2-40B4-BE49-F238E27FC236}">
                <a16:creationId xmlns:a16="http://schemas.microsoft.com/office/drawing/2014/main" id="{7EB87C55-F767-4892-976B-59D1AF6C8680}"/>
              </a:ext>
            </a:extLst>
          </p:cNvPr>
          <p:cNvSpPr>
            <a:spLocks noGrp="1"/>
          </p:cNvSpPr>
          <p:nvPr>
            <p:ph type="body" idx="1"/>
          </p:nvPr>
        </p:nvSpPr>
        <p:spPr/>
        <p:txBody>
          <a:bodyPr/>
          <a:lstStyle/>
          <a:p>
            <a:r>
              <a:rPr lang="fr-FR" dirty="0"/>
              <a:t>Au-delà des aspects mono-multi étapes, les écolabels officiels (NF environnement, écolabel européen notamment) présentent les plus values suivantes :</a:t>
            </a:r>
          </a:p>
          <a:p>
            <a:r>
              <a:rPr lang="fr-FR" dirty="0"/>
              <a:t>1- ils évitent les transferts de pollution (une amélioration sur une étape qui va se traduire négativement à une autre étape du cycle de vie – par exemple</a:t>
            </a:r>
          </a:p>
          <a:p>
            <a:r>
              <a:rPr lang="fr-FR" dirty="0"/>
              <a:t>2- généralement, ils incluent des exigences de qualité / durabilité</a:t>
            </a:r>
          </a:p>
          <a:p>
            <a:r>
              <a:rPr lang="fr-FR" dirty="0"/>
              <a:t>3- leurs exigences évoluent régulièrement pour assurer que les produits «  écolabel » constituent ce qui se fait de mieux en matière environnementale.</a:t>
            </a:r>
          </a:p>
          <a:p>
            <a:r>
              <a:rPr lang="fr-FR" dirty="0"/>
              <a:t>Lorsqu’ils sont disponibles sur une famille d’achats, les systèmes de reconnaissance qui sont multi-étapes seront privilégiés et parmi ceux-là, les écolabels (NF  environnement, écolabel européen, cygne nordique, ange bleu…)</a:t>
            </a:r>
          </a:p>
        </p:txBody>
      </p:sp>
      <p:sp>
        <p:nvSpPr>
          <p:cNvPr id="3" name="Espace réservé de l'image des diapositives 2">
            <a:extLst>
              <a:ext uri="{FF2B5EF4-FFF2-40B4-BE49-F238E27FC236}">
                <a16:creationId xmlns:a16="http://schemas.microsoft.com/office/drawing/2014/main" id="{E9110B34-99F4-443D-93FB-D1A380FBC491}"/>
              </a:ext>
            </a:extLst>
          </p:cNvPr>
          <p:cNvSpPr>
            <a:spLocks noGrp="1" noRot="1" noChangeAspect="1"/>
          </p:cNvSpPr>
          <p:nvPr>
            <p:ph type="sldImg"/>
          </p:nvPr>
        </p:nvSpPr>
        <p:spPr/>
      </p:sp>
    </p:spTree>
    <p:extLst>
      <p:ext uri="{BB962C8B-B14F-4D97-AF65-F5344CB8AC3E}">
        <p14:creationId xmlns:p14="http://schemas.microsoft.com/office/powerpoint/2010/main" val="2728116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3</a:t>
            </a:fld>
            <a:endParaRPr lang="fr-FR"/>
          </a:p>
        </p:txBody>
      </p:sp>
    </p:spTree>
    <p:extLst>
      <p:ext uri="{BB962C8B-B14F-4D97-AF65-F5344CB8AC3E}">
        <p14:creationId xmlns:p14="http://schemas.microsoft.com/office/powerpoint/2010/main" val="3011555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60BBED1F-50DF-4EB2-AE57-28FECC336C5E}" type="slidenum">
              <a:rPr lang="fr-FR" smtClean="0"/>
              <a:t>32</a:t>
            </a:fld>
            <a:endParaRPr lang="fr-FR"/>
          </a:p>
        </p:txBody>
      </p:sp>
      <p:sp>
        <p:nvSpPr>
          <p:cNvPr id="5" name="Espace réservé du numéro de diapositive 4"/>
          <p:cNvSpPr>
            <a:spLocks noGrp="1"/>
          </p:cNvSpPr>
          <p:nvPr>
            <p:ph type="sldNum" sz="quarter" idx="8"/>
          </p:nvPr>
        </p:nvSpPr>
        <p:spPr/>
        <p:txBody>
          <a:bodyPr/>
          <a:lstStyle/>
          <a:p>
            <a:pPr lvl="0"/>
            <a:fld id="{B995D370-4F6C-47CF-9CF9-75A253D09EC3}" type="slidenum">
              <a:rPr lang="fr-FR" smtClean="0"/>
              <a:t>32</a:t>
            </a:fld>
            <a:endParaRPr lang="fr-FR"/>
          </a:p>
        </p:txBody>
      </p:sp>
    </p:spTree>
    <p:extLst>
      <p:ext uri="{BB962C8B-B14F-4D97-AF65-F5344CB8AC3E}">
        <p14:creationId xmlns:p14="http://schemas.microsoft.com/office/powerpoint/2010/main" val="1400562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Vidéo de 5 min</a:t>
            </a:r>
          </a:p>
        </p:txBody>
      </p:sp>
      <p:sp>
        <p:nvSpPr>
          <p:cNvPr id="4" name="Espace réservé du numéro de diapositive 3"/>
          <p:cNvSpPr>
            <a:spLocks noGrp="1"/>
          </p:cNvSpPr>
          <p:nvPr>
            <p:ph type="sldNum" sz="quarter" idx="5"/>
          </p:nvPr>
        </p:nvSpPr>
        <p:spPr/>
        <p:txBody>
          <a:bodyPr/>
          <a:lstStyle/>
          <a:p>
            <a:fld id="{4D8DD0B9-836F-4611-902D-C89DF2637F37}" type="slidenum">
              <a:rPr lang="fr-FR" smtClean="0"/>
              <a:t>34</a:t>
            </a:fld>
            <a:endParaRPr lang="fr-FR"/>
          </a:p>
        </p:txBody>
      </p:sp>
    </p:spTree>
    <p:extLst>
      <p:ext uri="{BB962C8B-B14F-4D97-AF65-F5344CB8AC3E}">
        <p14:creationId xmlns:p14="http://schemas.microsoft.com/office/powerpoint/2010/main" val="2548666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47DCD2A-87D3-4B5B-AF3A-64B87A859B4C}" type="slidenum">
              <a:rPr lang="fr-FR" smtClean="0"/>
              <a:t>35</a:t>
            </a:fld>
            <a:endParaRPr lang="fr-FR"/>
          </a:p>
        </p:txBody>
      </p:sp>
    </p:spTree>
    <p:extLst>
      <p:ext uri="{BB962C8B-B14F-4D97-AF65-F5344CB8AC3E}">
        <p14:creationId xmlns:p14="http://schemas.microsoft.com/office/powerpoint/2010/main" val="1943712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36</a:t>
            </a:fld>
            <a:endParaRPr lang="fr-FR"/>
          </a:p>
        </p:txBody>
      </p:sp>
    </p:spTree>
    <p:extLst>
      <p:ext uri="{BB962C8B-B14F-4D97-AF65-F5344CB8AC3E}">
        <p14:creationId xmlns:p14="http://schemas.microsoft.com/office/powerpoint/2010/main" val="11118951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37</a:t>
            </a:fld>
            <a:endParaRPr lang="fr-FR"/>
          </a:p>
        </p:txBody>
      </p:sp>
    </p:spTree>
    <p:extLst>
      <p:ext uri="{BB962C8B-B14F-4D97-AF65-F5344CB8AC3E}">
        <p14:creationId xmlns:p14="http://schemas.microsoft.com/office/powerpoint/2010/main" val="556734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4</a:t>
            </a:fld>
            <a:endParaRPr lang="fr-FR"/>
          </a:p>
        </p:txBody>
      </p:sp>
    </p:spTree>
    <p:extLst>
      <p:ext uri="{BB962C8B-B14F-4D97-AF65-F5344CB8AC3E}">
        <p14:creationId xmlns:p14="http://schemas.microsoft.com/office/powerpoint/2010/main" val="3144660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5</a:t>
            </a:fld>
            <a:endParaRPr lang="fr-FR"/>
          </a:p>
        </p:txBody>
      </p:sp>
    </p:spTree>
    <p:extLst>
      <p:ext uri="{BB962C8B-B14F-4D97-AF65-F5344CB8AC3E}">
        <p14:creationId xmlns:p14="http://schemas.microsoft.com/office/powerpoint/2010/main" val="168015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6</a:t>
            </a:fld>
            <a:endParaRPr lang="fr-FR"/>
          </a:p>
        </p:txBody>
      </p:sp>
    </p:spTree>
    <p:extLst>
      <p:ext uri="{BB962C8B-B14F-4D97-AF65-F5344CB8AC3E}">
        <p14:creationId xmlns:p14="http://schemas.microsoft.com/office/powerpoint/2010/main" val="3637730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7</a:t>
            </a:fld>
            <a:endParaRPr lang="fr-FR"/>
          </a:p>
        </p:txBody>
      </p:sp>
    </p:spTree>
    <p:extLst>
      <p:ext uri="{BB962C8B-B14F-4D97-AF65-F5344CB8AC3E}">
        <p14:creationId xmlns:p14="http://schemas.microsoft.com/office/powerpoint/2010/main" val="885490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8</a:t>
            </a:fld>
            <a:endParaRPr lang="fr-FR"/>
          </a:p>
        </p:txBody>
      </p:sp>
    </p:spTree>
    <p:extLst>
      <p:ext uri="{BB962C8B-B14F-4D97-AF65-F5344CB8AC3E}">
        <p14:creationId xmlns:p14="http://schemas.microsoft.com/office/powerpoint/2010/main" val="4165113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10"/>
          </p:nvPr>
        </p:nvSpPr>
        <p:spPr/>
        <p:txBody>
          <a:bodyPr/>
          <a:lstStyle/>
          <a:p>
            <a:fld id="{FCD24C7B-CC5B-4603-BBA1-7FEC801E0CFB}" type="slidenum">
              <a:rPr lang="fr-FR" smtClean="0"/>
              <a:t>9</a:t>
            </a:fld>
            <a:endParaRPr lang="fr-FR"/>
          </a:p>
        </p:txBody>
      </p:sp>
    </p:spTree>
    <p:extLst>
      <p:ext uri="{BB962C8B-B14F-4D97-AF65-F5344CB8AC3E}">
        <p14:creationId xmlns:p14="http://schemas.microsoft.com/office/powerpoint/2010/main" val="2166840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E4AB4161-D560-4500-9C78-DC714FE499A3}" type="datetime1">
              <a:rPr lang="fr-FR" smtClean="0"/>
              <a:t>06/04/2022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1260103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86F3DCA-644A-4485-99CB-56F1572A4DC8}" type="datetime1">
              <a:rPr lang="fr-FR" smtClean="0"/>
              <a:t>06/04/2022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2441205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6A677B8-9CFC-4F6D-A859-12D3EB5707D2}" type="datetime1">
              <a:rPr lang="fr-FR" smtClean="0"/>
              <a:t>06/04/2022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980404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86051" y="2362522"/>
            <a:ext cx="4996646" cy="2387600"/>
          </a:xfrm>
          <a:prstGeom prst="rect">
            <a:avLst/>
          </a:prstGeom>
        </p:spPr>
        <p:txBody>
          <a:bodyPr anchor="t">
            <a:normAutofit/>
          </a:bodyPr>
          <a:lstStyle>
            <a:lvl1pPr algn="l">
              <a:defRPr sz="3600">
                <a:solidFill>
                  <a:schemeClr val="bg1"/>
                </a:solidFill>
                <a:latin typeface="Ubuntu" panose="020B0504030602030204" pitchFamily="34" charset="0"/>
              </a:defRPr>
            </a:lvl1pPr>
          </a:lstStyle>
          <a:p>
            <a:r>
              <a:rPr lang="fr-FR" dirty="0"/>
              <a:t>Titre de la présentation</a:t>
            </a:r>
            <a:endParaRPr lang="en-US" dirty="0"/>
          </a:p>
        </p:txBody>
      </p:sp>
      <p:sp>
        <p:nvSpPr>
          <p:cNvPr id="3" name="Subtitle 2"/>
          <p:cNvSpPr>
            <a:spLocks noGrp="1"/>
          </p:cNvSpPr>
          <p:nvPr>
            <p:ph type="subTitle" idx="1" hasCustomPrompt="1"/>
          </p:nvPr>
        </p:nvSpPr>
        <p:spPr>
          <a:xfrm>
            <a:off x="2089231" y="1696707"/>
            <a:ext cx="2398853" cy="386736"/>
          </a:xfrm>
          <a:prstGeom prst="rect">
            <a:avLst/>
          </a:prstGeom>
        </p:spPr>
        <p:txBody>
          <a:bodyPr anchor="t">
            <a:normAutofit/>
          </a:bodyPr>
          <a:lstStyle>
            <a:lvl1pPr marL="0" indent="0" algn="l">
              <a:buNone/>
              <a:defRPr sz="1050" b="1" cap="all" spc="225" baseline="0">
                <a:solidFill>
                  <a:schemeClr val="accent1"/>
                </a:solidFill>
                <a:latin typeface="Roboto Condensed" panose="02000000000000000000" pitchFamily="2" charset="0"/>
                <a:ea typeface="Roboto Condensed"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CATÉGORIE D’ÉVÉNEMENT</a:t>
            </a:r>
            <a:endParaRPr lang="en-US" dirty="0"/>
          </a:p>
        </p:txBody>
      </p:sp>
      <p:pic>
        <p:nvPicPr>
          <p:cNvPr id="7" name="Image 6">
            <a:extLst>
              <a:ext uri="{FF2B5EF4-FFF2-40B4-BE49-F238E27FC236}">
                <a16:creationId xmlns:a16="http://schemas.microsoft.com/office/drawing/2014/main" id="{63342466-7C13-5A4A-9CA3-B6EDDE00D679}"/>
              </a:ext>
            </a:extLst>
          </p:cNvPr>
          <p:cNvPicPr>
            <a:picLocks noChangeAspect="1"/>
          </p:cNvPicPr>
          <p:nvPr/>
        </p:nvPicPr>
        <p:blipFill>
          <a:blip r:embed="rId3"/>
          <a:stretch>
            <a:fillRect/>
          </a:stretch>
        </p:blipFill>
        <p:spPr>
          <a:xfrm>
            <a:off x="7236772" y="5517603"/>
            <a:ext cx="1210026" cy="413684"/>
          </a:xfrm>
          <a:prstGeom prst="rect">
            <a:avLst/>
          </a:prstGeom>
        </p:spPr>
      </p:pic>
      <p:sp>
        <p:nvSpPr>
          <p:cNvPr id="9" name="Espace réservé du texte 8">
            <a:extLst>
              <a:ext uri="{FF2B5EF4-FFF2-40B4-BE49-F238E27FC236}">
                <a16:creationId xmlns:a16="http://schemas.microsoft.com/office/drawing/2014/main" id="{D31DB404-97A7-5B44-B7E7-E763886B7F60}"/>
              </a:ext>
            </a:extLst>
          </p:cNvPr>
          <p:cNvSpPr>
            <a:spLocks noGrp="1"/>
          </p:cNvSpPr>
          <p:nvPr>
            <p:ph type="body" sz="quarter" idx="10" hasCustomPrompt="1"/>
          </p:nvPr>
        </p:nvSpPr>
        <p:spPr>
          <a:xfrm>
            <a:off x="7674188" y="450851"/>
            <a:ext cx="1102187" cy="301504"/>
          </a:xfrm>
          <a:prstGeom prst="rect">
            <a:avLst/>
          </a:prstGeom>
        </p:spPr>
        <p:txBody>
          <a:bodyPr>
            <a:noAutofit/>
          </a:bodyPr>
          <a:lstStyle>
            <a:lvl1pPr marL="0" indent="0">
              <a:buNone/>
              <a:defRPr sz="1050">
                <a:solidFill>
                  <a:schemeClr val="bg1"/>
                </a:solidFill>
                <a:latin typeface="Roboto Condensed" panose="02000000000000000000" pitchFamily="2" charset="0"/>
                <a:ea typeface="Roboto Condensed" panose="02000000000000000000" pitchFamily="2" charset="0"/>
              </a:defRPr>
            </a:lvl1pPr>
            <a:lvl2pPr>
              <a:defRPr sz="1050">
                <a:solidFill>
                  <a:schemeClr val="bg1"/>
                </a:solidFill>
                <a:latin typeface="Roboto Condensed" panose="02000000000000000000" pitchFamily="2" charset="0"/>
                <a:ea typeface="Roboto Condensed" panose="02000000000000000000" pitchFamily="2" charset="0"/>
              </a:defRPr>
            </a:lvl2pPr>
            <a:lvl3pPr>
              <a:defRPr sz="1050">
                <a:solidFill>
                  <a:schemeClr val="bg1"/>
                </a:solidFill>
                <a:latin typeface="Roboto Condensed" panose="02000000000000000000" pitchFamily="2" charset="0"/>
                <a:ea typeface="Roboto Condensed" panose="02000000000000000000" pitchFamily="2" charset="0"/>
              </a:defRPr>
            </a:lvl3pPr>
            <a:lvl4pPr>
              <a:defRPr sz="1050">
                <a:solidFill>
                  <a:schemeClr val="bg1"/>
                </a:solidFill>
                <a:latin typeface="Roboto Condensed" panose="02000000000000000000" pitchFamily="2" charset="0"/>
                <a:ea typeface="Roboto Condensed" panose="02000000000000000000" pitchFamily="2" charset="0"/>
              </a:defRPr>
            </a:lvl4pPr>
            <a:lvl5pPr>
              <a:defRPr sz="1050">
                <a:solidFill>
                  <a:schemeClr val="bg1"/>
                </a:solidFill>
                <a:latin typeface="Roboto Condensed" panose="02000000000000000000" pitchFamily="2" charset="0"/>
                <a:ea typeface="Roboto Condensed" panose="02000000000000000000" pitchFamily="2" charset="0"/>
              </a:defRPr>
            </a:lvl5pPr>
          </a:lstStyle>
          <a:p>
            <a:pPr lvl="0"/>
            <a:r>
              <a:rPr lang="fr-FR" dirty="0"/>
              <a:t>Date</a:t>
            </a:r>
          </a:p>
        </p:txBody>
      </p:sp>
    </p:spTree>
    <p:extLst>
      <p:ext uri="{BB962C8B-B14F-4D97-AF65-F5344CB8AC3E}">
        <p14:creationId xmlns:p14="http://schemas.microsoft.com/office/powerpoint/2010/main" val="2900889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555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86051" y="2362522"/>
            <a:ext cx="4996646" cy="2387600"/>
          </a:xfrm>
          <a:prstGeom prst="rect">
            <a:avLst/>
          </a:prstGeom>
        </p:spPr>
        <p:txBody>
          <a:bodyPr anchor="t">
            <a:normAutofit/>
          </a:bodyPr>
          <a:lstStyle>
            <a:lvl1pPr algn="l">
              <a:defRPr sz="3600">
                <a:solidFill>
                  <a:schemeClr val="bg1"/>
                </a:solidFill>
                <a:latin typeface="Ubuntu" panose="020B0504030602030204" pitchFamily="34" charset="0"/>
              </a:defRPr>
            </a:lvl1pPr>
          </a:lstStyle>
          <a:p>
            <a:r>
              <a:rPr lang="fr-FR" dirty="0"/>
              <a:t>Titre de la présentation</a:t>
            </a:r>
            <a:endParaRPr lang="en-US" dirty="0"/>
          </a:p>
        </p:txBody>
      </p:sp>
      <p:sp>
        <p:nvSpPr>
          <p:cNvPr id="3" name="Subtitle 2"/>
          <p:cNvSpPr>
            <a:spLocks noGrp="1"/>
          </p:cNvSpPr>
          <p:nvPr>
            <p:ph type="subTitle" idx="1" hasCustomPrompt="1"/>
          </p:nvPr>
        </p:nvSpPr>
        <p:spPr>
          <a:xfrm>
            <a:off x="2089231" y="1696707"/>
            <a:ext cx="2398853" cy="386736"/>
          </a:xfrm>
          <a:prstGeom prst="rect">
            <a:avLst/>
          </a:prstGeom>
        </p:spPr>
        <p:txBody>
          <a:bodyPr anchor="t">
            <a:normAutofit/>
          </a:bodyPr>
          <a:lstStyle>
            <a:lvl1pPr marL="0" indent="0" algn="l">
              <a:buNone/>
              <a:defRPr sz="1050" b="1" cap="all" spc="225" baseline="0">
                <a:solidFill>
                  <a:schemeClr val="accent1"/>
                </a:solidFill>
                <a:latin typeface="Roboto Condensed" panose="02000000000000000000" pitchFamily="2" charset="0"/>
                <a:ea typeface="Roboto Condensed"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CATÉGORIE D’ÉVÉNEMENT</a:t>
            </a:r>
            <a:endParaRPr lang="en-US" dirty="0"/>
          </a:p>
        </p:txBody>
      </p:sp>
      <p:pic>
        <p:nvPicPr>
          <p:cNvPr id="7" name="Image 6">
            <a:extLst>
              <a:ext uri="{FF2B5EF4-FFF2-40B4-BE49-F238E27FC236}">
                <a16:creationId xmlns:a16="http://schemas.microsoft.com/office/drawing/2014/main" id="{63342466-7C13-5A4A-9CA3-B6EDDE00D679}"/>
              </a:ext>
            </a:extLst>
          </p:cNvPr>
          <p:cNvPicPr>
            <a:picLocks noChangeAspect="1"/>
          </p:cNvPicPr>
          <p:nvPr/>
        </p:nvPicPr>
        <p:blipFill>
          <a:blip r:embed="rId3"/>
          <a:stretch>
            <a:fillRect/>
          </a:stretch>
        </p:blipFill>
        <p:spPr>
          <a:xfrm>
            <a:off x="7236772" y="5517603"/>
            <a:ext cx="1210026" cy="413684"/>
          </a:xfrm>
          <a:prstGeom prst="rect">
            <a:avLst/>
          </a:prstGeom>
        </p:spPr>
      </p:pic>
      <p:sp>
        <p:nvSpPr>
          <p:cNvPr id="9" name="Espace réservé du texte 8">
            <a:extLst>
              <a:ext uri="{FF2B5EF4-FFF2-40B4-BE49-F238E27FC236}">
                <a16:creationId xmlns:a16="http://schemas.microsoft.com/office/drawing/2014/main" id="{D31DB404-97A7-5B44-B7E7-E763886B7F60}"/>
              </a:ext>
            </a:extLst>
          </p:cNvPr>
          <p:cNvSpPr>
            <a:spLocks noGrp="1"/>
          </p:cNvSpPr>
          <p:nvPr>
            <p:ph type="body" sz="quarter" idx="10" hasCustomPrompt="1"/>
          </p:nvPr>
        </p:nvSpPr>
        <p:spPr>
          <a:xfrm>
            <a:off x="7674188" y="450851"/>
            <a:ext cx="1102187" cy="301504"/>
          </a:xfrm>
          <a:prstGeom prst="rect">
            <a:avLst/>
          </a:prstGeom>
        </p:spPr>
        <p:txBody>
          <a:bodyPr>
            <a:noAutofit/>
          </a:bodyPr>
          <a:lstStyle>
            <a:lvl1pPr marL="0" indent="0">
              <a:buNone/>
              <a:defRPr sz="1050">
                <a:solidFill>
                  <a:schemeClr val="bg1"/>
                </a:solidFill>
                <a:latin typeface="Roboto Condensed" panose="02000000000000000000" pitchFamily="2" charset="0"/>
                <a:ea typeface="Roboto Condensed" panose="02000000000000000000" pitchFamily="2" charset="0"/>
              </a:defRPr>
            </a:lvl1pPr>
            <a:lvl2pPr>
              <a:defRPr sz="1050">
                <a:solidFill>
                  <a:schemeClr val="bg1"/>
                </a:solidFill>
                <a:latin typeface="Roboto Condensed" panose="02000000000000000000" pitchFamily="2" charset="0"/>
                <a:ea typeface="Roboto Condensed" panose="02000000000000000000" pitchFamily="2" charset="0"/>
              </a:defRPr>
            </a:lvl2pPr>
            <a:lvl3pPr>
              <a:defRPr sz="1050">
                <a:solidFill>
                  <a:schemeClr val="bg1"/>
                </a:solidFill>
                <a:latin typeface="Roboto Condensed" panose="02000000000000000000" pitchFamily="2" charset="0"/>
                <a:ea typeface="Roboto Condensed" panose="02000000000000000000" pitchFamily="2" charset="0"/>
              </a:defRPr>
            </a:lvl3pPr>
            <a:lvl4pPr>
              <a:defRPr sz="1050">
                <a:solidFill>
                  <a:schemeClr val="bg1"/>
                </a:solidFill>
                <a:latin typeface="Roboto Condensed" panose="02000000000000000000" pitchFamily="2" charset="0"/>
                <a:ea typeface="Roboto Condensed" panose="02000000000000000000" pitchFamily="2" charset="0"/>
              </a:defRPr>
            </a:lvl4pPr>
            <a:lvl5pPr>
              <a:defRPr sz="1050">
                <a:solidFill>
                  <a:schemeClr val="bg1"/>
                </a:solidFill>
                <a:latin typeface="Roboto Condensed" panose="02000000000000000000" pitchFamily="2" charset="0"/>
                <a:ea typeface="Roboto Condensed" panose="02000000000000000000" pitchFamily="2" charset="0"/>
              </a:defRPr>
            </a:lvl5pPr>
          </a:lstStyle>
          <a:p>
            <a:pPr lvl="0"/>
            <a:r>
              <a:rPr lang="fr-FR" dirty="0"/>
              <a:t>Date</a:t>
            </a:r>
          </a:p>
        </p:txBody>
      </p:sp>
    </p:spTree>
    <p:extLst>
      <p:ext uri="{BB962C8B-B14F-4D97-AF65-F5344CB8AC3E}">
        <p14:creationId xmlns:p14="http://schemas.microsoft.com/office/powerpoint/2010/main" val="248910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28800" y="365040"/>
            <a:ext cx="7886400" cy="1325160"/>
          </a:xfrm>
          <a:prstGeom prst="rect">
            <a:avLst/>
          </a:prstGeom>
        </p:spPr>
        <p:txBody>
          <a:bodyPr lIns="0" tIns="0" rIns="0" bIns="0" anchor="ctr"/>
          <a:lstStyle/>
          <a:p>
            <a:endParaRPr lang="en-US" sz="1013" b="0" strike="noStrike" spc="-1">
              <a:solidFill>
                <a:srgbClr val="000000"/>
              </a:solidFill>
              <a:uFill>
                <a:solidFill>
                  <a:srgbClr val="FFFFFF"/>
                </a:solidFill>
              </a:uFill>
              <a:latin typeface="Calibri"/>
            </a:endParaRPr>
          </a:p>
        </p:txBody>
      </p:sp>
      <p:sp>
        <p:nvSpPr>
          <p:cNvPr id="11" name="PlaceHolder 2"/>
          <p:cNvSpPr>
            <a:spLocks noGrp="1"/>
          </p:cNvSpPr>
          <p:nvPr>
            <p:ph type="body"/>
          </p:nvPr>
        </p:nvSpPr>
        <p:spPr>
          <a:xfrm>
            <a:off x="628800" y="1825740"/>
            <a:ext cx="1896000" cy="4351050"/>
          </a:xfrm>
          <a:prstGeom prst="rect">
            <a:avLst/>
          </a:prstGeom>
        </p:spPr>
        <p:txBody>
          <a:bodyPr lIns="0" tIns="0" rIns="0" bIns="0">
            <a:normAutofit/>
          </a:bodyPr>
          <a:lstStyle/>
          <a:p>
            <a:endParaRPr lang="en-US" sz="1181" b="0" strike="noStrike" spc="-1">
              <a:solidFill>
                <a:srgbClr val="000000"/>
              </a:solidFill>
              <a:uFill>
                <a:solidFill>
                  <a:srgbClr val="FFFFFF"/>
                </a:solidFill>
              </a:uFill>
              <a:latin typeface="Calibri"/>
            </a:endParaRPr>
          </a:p>
        </p:txBody>
      </p:sp>
      <p:sp>
        <p:nvSpPr>
          <p:cNvPr id="12" name="PlaceHolder 3"/>
          <p:cNvSpPr>
            <a:spLocks noGrp="1"/>
          </p:cNvSpPr>
          <p:nvPr>
            <p:ph type="body"/>
          </p:nvPr>
        </p:nvSpPr>
        <p:spPr>
          <a:xfrm>
            <a:off x="2620320" y="1825740"/>
            <a:ext cx="1896000" cy="4351050"/>
          </a:xfrm>
          <a:prstGeom prst="rect">
            <a:avLst/>
          </a:prstGeom>
        </p:spPr>
        <p:txBody>
          <a:bodyPr lIns="0" tIns="0" rIns="0" bIns="0">
            <a:normAutofit/>
          </a:bodyPr>
          <a:lstStyle/>
          <a:p>
            <a:endParaRPr lang="en-US" sz="1181"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157654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Vide">
    <p:spTree>
      <p:nvGrpSpPr>
        <p:cNvPr id="1" name=""/>
        <p:cNvGrpSpPr/>
        <p:nvPr/>
      </p:nvGrpSpPr>
      <p:grpSpPr>
        <a:xfrm>
          <a:off x="0" y="0"/>
          <a:ext cx="0" cy="0"/>
          <a:chOff x="0" y="0"/>
          <a:chExt cx="0" cy="0"/>
        </a:xfrm>
      </p:grpSpPr>
      <p:sp>
        <p:nvSpPr>
          <p:cNvPr id="2" name="Slide Number Placeholder 6">
            <a:extLst>
              <a:ext uri="{FF2B5EF4-FFF2-40B4-BE49-F238E27FC236}">
                <a16:creationId xmlns:a16="http://schemas.microsoft.com/office/drawing/2014/main" id="{D4D52530-7D87-417A-A226-821752F39B09}"/>
              </a:ext>
            </a:extLst>
          </p:cNvPr>
          <p:cNvSpPr txBox="1">
            <a:spLocks noGrp="1"/>
          </p:cNvSpPr>
          <p:nvPr>
            <p:ph type="sldNum" sz="quarter" idx="8"/>
          </p:nvPr>
        </p:nvSpPr>
        <p:spPr/>
        <p:txBody>
          <a:bodyPr/>
          <a:lstStyle>
            <a:lvl1pPr>
              <a:defRPr/>
            </a:lvl1pPr>
          </a:lstStyle>
          <a:p>
            <a:pPr lvl="0"/>
            <a:fld id="{5D0DD0EA-763E-48C0-8F45-D39A5F326C77}" type="slidenum">
              <a:t>‹N°›</a:t>
            </a:fld>
            <a:endParaRPr lang="fr-FR"/>
          </a:p>
        </p:txBody>
      </p:sp>
      <p:sp>
        <p:nvSpPr>
          <p:cNvPr id="3" name="Subtitle 2">
            <a:extLst>
              <a:ext uri="{FF2B5EF4-FFF2-40B4-BE49-F238E27FC236}">
                <a16:creationId xmlns:a16="http://schemas.microsoft.com/office/drawing/2014/main" id="{9A3BFB96-147E-4A78-92EE-8A81AF3D3E28}"/>
              </a:ext>
            </a:extLst>
          </p:cNvPr>
          <p:cNvSpPr txBox="1">
            <a:spLocks noGrp="1"/>
          </p:cNvSpPr>
          <p:nvPr>
            <p:ph type="subTitle" sz="quarter" idx="4294967295"/>
          </p:nvPr>
        </p:nvSpPr>
        <p:spPr>
          <a:xfrm>
            <a:off x="287199" y="294299"/>
            <a:ext cx="2398853" cy="386736"/>
          </a:xfrm>
          <a:prstGeom prst="rect">
            <a:avLst/>
          </a:prstGeom>
          <a:noFill/>
          <a:ln>
            <a:noFill/>
          </a:ln>
        </p:spPr>
        <p:txBody>
          <a:bodyPr vert="horz" wrap="square" lIns="91440" tIns="45720" rIns="91440" bIns="45720" anchor="t" anchorCtr="0" compatLnSpc="1">
            <a:normAutofit/>
          </a:bodyPr>
          <a:lstStyle>
            <a:lvl1pPr marL="0" marR="0" lvl="0" indent="0" fontAlgn="auto">
              <a:spcAft>
                <a:spcPts val="0"/>
              </a:spcAft>
              <a:buNone/>
              <a:tabLst/>
              <a:defRPr lang="fr-FR" sz="675" b="1" i="0" u="none" strike="noStrike" cap="all" spc="225" baseline="0">
                <a:solidFill>
                  <a:srgbClr val="5EBBA2"/>
                </a:solidFill>
                <a:uFillTx/>
                <a:latin typeface="Roboto Condensed" pitchFamily="2"/>
                <a:ea typeface="Roboto Condensed" pitchFamily="2"/>
              </a:defRPr>
            </a:lvl1pPr>
          </a:lstStyle>
          <a:p>
            <a:pPr lvl="0"/>
            <a:r>
              <a:rPr lang="fr-FR"/>
              <a:t>CATÉGORIE D’ÉVÉNEMENT</a:t>
            </a:r>
            <a:endParaRPr lang="en-US"/>
          </a:p>
        </p:txBody>
      </p:sp>
      <p:sp>
        <p:nvSpPr>
          <p:cNvPr id="4" name="Espace réservé du texte 18">
            <a:extLst>
              <a:ext uri="{FF2B5EF4-FFF2-40B4-BE49-F238E27FC236}">
                <a16:creationId xmlns:a16="http://schemas.microsoft.com/office/drawing/2014/main" id="{103D331F-98BF-4BEF-AB6F-D74305E9FD71}"/>
              </a:ext>
            </a:extLst>
          </p:cNvPr>
          <p:cNvSpPr txBox="1">
            <a:spLocks noGrp="1"/>
          </p:cNvSpPr>
          <p:nvPr>
            <p:ph type="body" sz="quarter" idx="4294967295"/>
          </p:nvPr>
        </p:nvSpPr>
        <p:spPr>
          <a:xfrm>
            <a:off x="4765871" y="293686"/>
            <a:ext cx="3749474" cy="386736"/>
          </a:xfrm>
          <a:prstGeom prst="rect">
            <a:avLst/>
          </a:prstGeom>
          <a:noFill/>
          <a:ln>
            <a:noFill/>
          </a:ln>
        </p:spPr>
        <p:txBody>
          <a:bodyPr vert="horz" wrap="square" lIns="91440" tIns="45720" rIns="91440" bIns="45720" anchor="t" anchorCtr="0" compatLnSpc="1">
            <a:noAutofit/>
          </a:bodyPr>
          <a:lstStyle>
            <a:lvl1pPr marL="0" marR="0" lvl="0" indent="0" algn="r" fontAlgn="auto">
              <a:spcAft>
                <a:spcPts val="0"/>
              </a:spcAft>
              <a:buNone/>
              <a:tabLst/>
              <a:defRPr lang="fr-FR" sz="900" b="1" i="0" u="none" strike="noStrike" cap="none" spc="0" baseline="0">
                <a:solidFill>
                  <a:srgbClr val="25305E"/>
                </a:solidFill>
                <a:uFillTx/>
                <a:latin typeface="Ubuntu" pitchFamily="34"/>
              </a:defRPr>
            </a:lvl1pPr>
          </a:lstStyle>
          <a:p>
            <a:pPr lvl="0"/>
            <a:r>
              <a:rPr lang="fr-FR"/>
              <a:t>Titre de la présentation</a:t>
            </a:r>
          </a:p>
        </p:txBody>
      </p:sp>
    </p:spTree>
    <p:extLst>
      <p:ext uri="{BB962C8B-B14F-4D97-AF65-F5344CB8AC3E}">
        <p14:creationId xmlns:p14="http://schemas.microsoft.com/office/powerpoint/2010/main" val="1951082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4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686051" y="2362522"/>
            <a:ext cx="4996646" cy="2387600"/>
          </a:xfrm>
          <a:prstGeom prst="rect">
            <a:avLst/>
          </a:prstGeom>
        </p:spPr>
        <p:txBody>
          <a:bodyPr anchor="t">
            <a:normAutofit/>
          </a:bodyPr>
          <a:lstStyle>
            <a:lvl1pPr algn="l">
              <a:defRPr sz="3600">
                <a:solidFill>
                  <a:schemeClr val="bg1"/>
                </a:solidFill>
                <a:latin typeface="Ubuntu" panose="020B0504030602030204" pitchFamily="34" charset="0"/>
              </a:defRPr>
            </a:lvl1pPr>
          </a:lstStyle>
          <a:p>
            <a:r>
              <a:rPr lang="fr-FR" dirty="0"/>
              <a:t>Titre de la présentation</a:t>
            </a:r>
            <a:endParaRPr lang="en-US" dirty="0"/>
          </a:p>
        </p:txBody>
      </p:sp>
      <p:sp>
        <p:nvSpPr>
          <p:cNvPr id="3" name="Subtitle 2"/>
          <p:cNvSpPr>
            <a:spLocks noGrp="1"/>
          </p:cNvSpPr>
          <p:nvPr>
            <p:ph type="subTitle" idx="1" hasCustomPrompt="1"/>
          </p:nvPr>
        </p:nvSpPr>
        <p:spPr>
          <a:xfrm>
            <a:off x="2089231" y="1696707"/>
            <a:ext cx="2398853" cy="386736"/>
          </a:xfrm>
          <a:prstGeom prst="rect">
            <a:avLst/>
          </a:prstGeom>
        </p:spPr>
        <p:txBody>
          <a:bodyPr anchor="t">
            <a:normAutofit/>
          </a:bodyPr>
          <a:lstStyle>
            <a:lvl1pPr marL="0" indent="0" algn="l">
              <a:buNone/>
              <a:defRPr sz="1050" b="1" cap="all" spc="225" baseline="0">
                <a:solidFill>
                  <a:schemeClr val="accent1"/>
                </a:solidFill>
                <a:latin typeface="Roboto Condensed" panose="02000000000000000000" pitchFamily="2" charset="0"/>
                <a:ea typeface="Roboto Condensed"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CATÉGORIE D’ÉVÉNEMENT</a:t>
            </a:r>
            <a:endParaRPr lang="en-US" dirty="0"/>
          </a:p>
        </p:txBody>
      </p:sp>
      <p:pic>
        <p:nvPicPr>
          <p:cNvPr id="7" name="Image 6">
            <a:extLst>
              <a:ext uri="{FF2B5EF4-FFF2-40B4-BE49-F238E27FC236}">
                <a16:creationId xmlns:a16="http://schemas.microsoft.com/office/drawing/2014/main" id="{63342466-7C13-5A4A-9CA3-B6EDDE00D679}"/>
              </a:ext>
            </a:extLst>
          </p:cNvPr>
          <p:cNvPicPr>
            <a:picLocks noChangeAspect="1"/>
          </p:cNvPicPr>
          <p:nvPr/>
        </p:nvPicPr>
        <p:blipFill>
          <a:blip r:embed="rId3"/>
          <a:stretch>
            <a:fillRect/>
          </a:stretch>
        </p:blipFill>
        <p:spPr>
          <a:xfrm>
            <a:off x="7236772" y="5517603"/>
            <a:ext cx="1210026" cy="413684"/>
          </a:xfrm>
          <a:prstGeom prst="rect">
            <a:avLst/>
          </a:prstGeom>
        </p:spPr>
      </p:pic>
      <p:sp>
        <p:nvSpPr>
          <p:cNvPr id="9" name="Espace réservé du texte 8">
            <a:extLst>
              <a:ext uri="{FF2B5EF4-FFF2-40B4-BE49-F238E27FC236}">
                <a16:creationId xmlns:a16="http://schemas.microsoft.com/office/drawing/2014/main" id="{D31DB404-97A7-5B44-B7E7-E763886B7F60}"/>
              </a:ext>
            </a:extLst>
          </p:cNvPr>
          <p:cNvSpPr>
            <a:spLocks noGrp="1"/>
          </p:cNvSpPr>
          <p:nvPr>
            <p:ph type="body" sz="quarter" idx="10" hasCustomPrompt="1"/>
          </p:nvPr>
        </p:nvSpPr>
        <p:spPr>
          <a:xfrm>
            <a:off x="7674188" y="450851"/>
            <a:ext cx="1102187" cy="301504"/>
          </a:xfrm>
          <a:prstGeom prst="rect">
            <a:avLst/>
          </a:prstGeom>
        </p:spPr>
        <p:txBody>
          <a:bodyPr>
            <a:noAutofit/>
          </a:bodyPr>
          <a:lstStyle>
            <a:lvl1pPr marL="0" indent="0">
              <a:buNone/>
              <a:defRPr sz="1050">
                <a:solidFill>
                  <a:schemeClr val="bg1"/>
                </a:solidFill>
                <a:latin typeface="Roboto Condensed" panose="02000000000000000000" pitchFamily="2" charset="0"/>
                <a:ea typeface="Roboto Condensed" panose="02000000000000000000" pitchFamily="2" charset="0"/>
              </a:defRPr>
            </a:lvl1pPr>
            <a:lvl2pPr>
              <a:defRPr sz="1050">
                <a:solidFill>
                  <a:schemeClr val="bg1"/>
                </a:solidFill>
                <a:latin typeface="Roboto Condensed" panose="02000000000000000000" pitchFamily="2" charset="0"/>
                <a:ea typeface="Roboto Condensed" panose="02000000000000000000" pitchFamily="2" charset="0"/>
              </a:defRPr>
            </a:lvl2pPr>
            <a:lvl3pPr>
              <a:defRPr sz="1050">
                <a:solidFill>
                  <a:schemeClr val="bg1"/>
                </a:solidFill>
                <a:latin typeface="Roboto Condensed" panose="02000000000000000000" pitchFamily="2" charset="0"/>
                <a:ea typeface="Roboto Condensed" panose="02000000000000000000" pitchFamily="2" charset="0"/>
              </a:defRPr>
            </a:lvl3pPr>
            <a:lvl4pPr>
              <a:defRPr sz="1050">
                <a:solidFill>
                  <a:schemeClr val="bg1"/>
                </a:solidFill>
                <a:latin typeface="Roboto Condensed" panose="02000000000000000000" pitchFamily="2" charset="0"/>
                <a:ea typeface="Roboto Condensed" panose="02000000000000000000" pitchFamily="2" charset="0"/>
              </a:defRPr>
            </a:lvl4pPr>
            <a:lvl5pPr>
              <a:defRPr sz="1050">
                <a:solidFill>
                  <a:schemeClr val="bg1"/>
                </a:solidFill>
                <a:latin typeface="Roboto Condensed" panose="02000000000000000000" pitchFamily="2" charset="0"/>
                <a:ea typeface="Roboto Condensed" panose="02000000000000000000" pitchFamily="2" charset="0"/>
              </a:defRPr>
            </a:lvl5pPr>
          </a:lstStyle>
          <a:p>
            <a:pPr lvl="0"/>
            <a:r>
              <a:rPr lang="fr-FR" dirty="0"/>
              <a:t>Date</a:t>
            </a:r>
          </a:p>
        </p:txBody>
      </p:sp>
    </p:spTree>
    <p:extLst>
      <p:ext uri="{BB962C8B-B14F-4D97-AF65-F5344CB8AC3E}">
        <p14:creationId xmlns:p14="http://schemas.microsoft.com/office/powerpoint/2010/main" val="836303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01C7723-37F4-41EF-9285-0647922BB21E}" type="datetime1">
              <a:rPr lang="fr-FR" smtClean="0"/>
              <a:t>06/04/2022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664937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B6C2775-05DA-46DD-96AA-3B73C04595CD}" type="datetime1">
              <a:rPr lang="fr-FR" smtClean="0"/>
              <a:t>06/04/2022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564820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659BAE7-B261-47EA-AAA4-E272B9CA7735}" type="datetime1">
              <a:rPr lang="fr-FR" smtClean="0"/>
              <a:t>06/04/2022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131974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980BF9D-3343-4473-9CA0-87ADF28844B4}" type="datetime1">
              <a:rPr lang="fr-FR" smtClean="0"/>
              <a:t>06/04/2022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2705354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4288B36-2C70-413D-A184-4BB7A0AF999A}" type="datetime1">
              <a:rPr lang="fr-FR" smtClean="0"/>
              <a:t>06/04/2022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1280905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03CB2-1BC2-4F11-AE8E-712DDE8EA830}" type="datetime1">
              <a:rPr lang="fr-FR" smtClean="0"/>
              <a:t>06/04/2022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3661607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7E7D7CFE-4B70-4B39-B9E2-8C0BC6986EB9}" type="datetime1">
              <a:rPr lang="fr-FR" smtClean="0"/>
              <a:t>06/04/2022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314399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2A876A0-6C7E-4BC6-905E-F18BDB913267}" type="datetime1">
              <a:rPr lang="fr-FR" smtClean="0"/>
              <a:t>06/04/2022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57B81B-FB08-4577-931C-EBB15B38C019}" type="slidenum">
              <a:rPr lang="fr-FR" smtClean="0"/>
              <a:t>‹N°›</a:t>
            </a:fld>
            <a:endParaRPr lang="fr-FR"/>
          </a:p>
        </p:txBody>
      </p:sp>
    </p:spTree>
    <p:extLst>
      <p:ext uri="{BB962C8B-B14F-4D97-AF65-F5344CB8AC3E}">
        <p14:creationId xmlns:p14="http://schemas.microsoft.com/office/powerpoint/2010/main" val="51302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05123-532F-4C1D-892E-137CA741FD4C}" type="datetime1">
              <a:rPr lang="fr-FR" smtClean="0"/>
              <a:t>06/04/2022</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7B81B-FB08-4577-931C-EBB15B38C019}" type="slidenum">
              <a:rPr lang="fr-FR" smtClean="0"/>
              <a:t>‹N°›</a:t>
            </a:fld>
            <a:endParaRPr lang="fr-FR"/>
          </a:p>
        </p:txBody>
      </p:sp>
    </p:spTree>
    <p:extLst>
      <p:ext uri="{BB962C8B-B14F-4D97-AF65-F5344CB8AC3E}">
        <p14:creationId xmlns:p14="http://schemas.microsoft.com/office/powerpoint/2010/main" val="6955310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www.google.com/maps/d/edit?hl=fr&amp;mid=1XpNO5fKab8-lQod_e8xdPW3Nr8e-ZS1n&amp;ll=47.334691120308094%2C-2.5686606390624918&amp;z=7" TargetMode="Externa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23.png"/><Relationship Id="rId5" Type="http://schemas.openxmlformats.org/officeDocument/2006/relationships/diagramQuickStyle" Target="../diagrams/quickStyle1.xml"/><Relationship Id="rId10" Type="http://schemas.openxmlformats.org/officeDocument/2006/relationships/image" Target="../media/image22.png"/><Relationship Id="rId4" Type="http://schemas.openxmlformats.org/officeDocument/2006/relationships/diagramLayout" Target="../diagrams/layout1.xml"/><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image" Target="../media/image29.jpeg"/><Relationship Id="rId5" Type="http://schemas.openxmlformats.org/officeDocument/2006/relationships/diagramQuickStyle" Target="../diagrams/quickStyle4.xml"/><Relationship Id="rId10" Type="http://schemas.openxmlformats.org/officeDocument/2006/relationships/image" Target="../media/image28.jpeg"/><Relationship Id="rId4" Type="http://schemas.openxmlformats.org/officeDocument/2006/relationships/diagramLayout" Target="../diagrams/layout4.xml"/><Relationship Id="rId9"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code-commande-publique.com/principes-de-la-commande-publique/article-l3/" TargetMode="External"/><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hyperlink" Target="https://www.economie.gouv.fr/files/files/directions_services/dae/doc/Guide_sourcing.pdf#Guide%20sourcing%20avec%20annexes-V7.indd%3A.24448%3A7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jpeg"/><Relationship Id="rId17" Type="http://schemas.openxmlformats.org/officeDocument/2006/relationships/image" Target="../media/image47.png"/><Relationship Id="rId2" Type="http://schemas.openxmlformats.org/officeDocument/2006/relationships/notesSlide" Target="../notesSlides/notesSlide29.xml"/><Relationship Id="rId16"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jpeg"/><Relationship Id="rId15" Type="http://schemas.openxmlformats.org/officeDocument/2006/relationships/image" Target="../media/image45.pn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png"/><Relationship Id="rId1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50.jpeg"/><Relationship Id="rId2" Type="http://schemas.openxmlformats.org/officeDocument/2006/relationships/slideLayout" Target="../slideLayouts/slideLayout6.xml"/><Relationship Id="rId1" Type="http://schemas.openxmlformats.org/officeDocument/2006/relationships/video" Target="https://www.youtube.com/embed/vFqEsuqcAz4?feature=oembed" TargetMode="External"/><Relationship Id="rId6" Type="http://schemas.openxmlformats.org/officeDocument/2006/relationships/image" Target="../media/image49.jpeg"/><Relationship Id="rId5" Type="http://schemas.openxmlformats.org/officeDocument/2006/relationships/hyperlink" Target="https://www.youtube.com/watch?v=vFqEsuqcAz4" TargetMode="Externa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464960"/>
            <a:ext cx="9144001" cy="5924753"/>
          </a:xfrm>
          <a:prstGeom prst="rect">
            <a:avLst/>
          </a:prstGeom>
        </p:spPr>
      </p:pic>
      <p:sp>
        <p:nvSpPr>
          <p:cNvPr id="3" name="Rectangle 2"/>
          <p:cNvSpPr/>
          <p:nvPr/>
        </p:nvSpPr>
        <p:spPr>
          <a:xfrm>
            <a:off x="-1" y="1531999"/>
            <a:ext cx="9047748" cy="311630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5" name="Espace réservé du texte 11"/>
          <p:cNvSpPr txBox="1">
            <a:spLocks/>
          </p:cNvSpPr>
          <p:nvPr/>
        </p:nvSpPr>
        <p:spPr>
          <a:xfrm>
            <a:off x="7137439" y="102040"/>
            <a:ext cx="2050209" cy="3603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600" dirty="0" smtClean="0">
                <a:latin typeface="Arial" panose="020B0604020202020204" pitchFamily="34" charset="0"/>
                <a:cs typeface="Arial" panose="020B0604020202020204" pitchFamily="34" charset="0"/>
              </a:rPr>
              <a:t>07/04/2022</a:t>
            </a:r>
            <a:endParaRPr lang="fr-FR" sz="1600" dirty="0">
              <a:latin typeface="Arial" panose="020B0604020202020204" pitchFamily="34" charset="0"/>
              <a:cs typeface="Arial" panose="020B0604020202020204" pitchFamily="34" charset="0"/>
            </a:endParaRPr>
          </a:p>
        </p:txBody>
      </p:sp>
      <p:sp>
        <p:nvSpPr>
          <p:cNvPr id="7" name="ZoneTexte 6"/>
          <p:cNvSpPr txBox="1"/>
          <p:nvPr/>
        </p:nvSpPr>
        <p:spPr>
          <a:xfrm>
            <a:off x="226757" y="1918727"/>
            <a:ext cx="8724738" cy="2492990"/>
          </a:xfrm>
          <a:prstGeom prst="rect">
            <a:avLst/>
          </a:prstGeom>
          <a:noFill/>
        </p:spPr>
        <p:txBody>
          <a:bodyPr wrap="square" rtlCol="0">
            <a:spAutoFit/>
          </a:bodyPr>
          <a:lstStyle/>
          <a:p>
            <a:r>
              <a:rPr lang="fr-FR" sz="4200" b="1" dirty="0" smtClean="0">
                <a:solidFill>
                  <a:schemeClr val="bg1"/>
                </a:solidFill>
                <a:latin typeface="Arial" panose="020B0604020202020204" pitchFamily="34" charset="0"/>
                <a:cs typeface="Arial" panose="020B0604020202020204" pitchFamily="34" charset="0"/>
              </a:rPr>
              <a:t>Les Rencontres pour une commande publique responsable</a:t>
            </a:r>
          </a:p>
          <a:p>
            <a:endParaRPr lang="fr-FR" sz="3600" b="1" dirty="0" smtClean="0">
              <a:solidFill>
                <a:schemeClr val="bg1"/>
              </a:solidFill>
              <a:latin typeface="Arial" panose="020B0604020202020204" pitchFamily="34" charset="0"/>
              <a:cs typeface="Arial" panose="020B0604020202020204" pitchFamily="34" charset="0"/>
            </a:endParaRPr>
          </a:p>
          <a:p>
            <a:r>
              <a:rPr lang="fr-FR" sz="3600" b="1" dirty="0" smtClean="0">
                <a:solidFill>
                  <a:schemeClr val="bg1"/>
                </a:solidFill>
                <a:latin typeface="Arial" panose="020B0604020202020204" pitchFamily="34" charset="0"/>
                <a:cs typeface="Arial" panose="020B0604020202020204" pitchFamily="34" charset="0"/>
              </a:rPr>
              <a:t>Outils en faveur du climat et du local </a:t>
            </a:r>
          </a:p>
        </p:txBody>
      </p:sp>
      <p:sp>
        <p:nvSpPr>
          <p:cNvPr id="9" name="ZoneTexte 8"/>
          <p:cNvSpPr txBox="1"/>
          <p:nvPr/>
        </p:nvSpPr>
        <p:spPr>
          <a:xfrm>
            <a:off x="477048" y="59734"/>
            <a:ext cx="3783724" cy="400110"/>
          </a:xfrm>
          <a:prstGeom prst="rect">
            <a:avLst/>
          </a:prstGeom>
          <a:noFill/>
        </p:spPr>
        <p:txBody>
          <a:bodyPr wrap="square" rtlCol="0">
            <a:spAutoFit/>
          </a:bodyPr>
          <a:lstStyle/>
          <a:p>
            <a:r>
              <a:rPr lang="fr-FR" sz="1000" b="1" dirty="0" smtClean="0">
                <a:latin typeface="Arial" panose="020B0604020202020204" pitchFamily="34" charset="0"/>
                <a:cs typeface="Arial" panose="020B0604020202020204" pitchFamily="34" charset="0"/>
              </a:rPr>
              <a:t>Direction des Moyens Généraux, des Achats et de la Logistique</a:t>
            </a:r>
          </a:p>
        </p:txBody>
      </p:sp>
      <p:pic>
        <p:nvPicPr>
          <p:cNvPr id="15" name="Imag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80218" y="6460903"/>
            <a:ext cx="914400" cy="321559"/>
          </a:xfrm>
          <a:prstGeom prst="rect">
            <a:avLst/>
          </a:prstGeom>
        </p:spPr>
      </p:pic>
      <p:sp>
        <p:nvSpPr>
          <p:cNvPr id="6" name="Espace réservé du numéro de diapositive 5"/>
          <p:cNvSpPr>
            <a:spLocks noGrp="1"/>
          </p:cNvSpPr>
          <p:nvPr>
            <p:ph type="sldNum" sz="quarter" idx="12"/>
          </p:nvPr>
        </p:nvSpPr>
        <p:spPr/>
        <p:txBody>
          <a:bodyPr/>
          <a:lstStyle/>
          <a:p>
            <a:fld id="{4C57B81B-FB08-4577-931C-EBB15B38C019}" type="slidenum">
              <a:rPr lang="fr-FR" smtClean="0"/>
              <a:t>1</a:t>
            </a:fld>
            <a:endParaRPr lang="fr-FR"/>
          </a:p>
        </p:txBody>
      </p:sp>
    </p:spTree>
    <p:extLst>
      <p:ext uri="{BB962C8B-B14F-4D97-AF65-F5344CB8AC3E}">
        <p14:creationId xmlns:p14="http://schemas.microsoft.com/office/powerpoint/2010/main" val="3232024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2"/>
            </a:pPr>
            <a:r>
              <a:rPr lang="fr-FR" b="1" dirty="0" smtClean="0">
                <a:solidFill>
                  <a:schemeClr val="accent1">
                    <a:lumMod val="75000"/>
                  </a:schemeClr>
                </a:solidFill>
              </a:rPr>
              <a:t>Le SPASER – 4 axes</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endParaRPr lang="fr-FR" sz="1400" b="0" dirty="0" smtClean="0">
              <a:solidFill>
                <a:schemeClr val="tx1"/>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10</a:t>
            </a:fld>
            <a:endParaRPr lang="fr-FR" dirty="0"/>
          </a:p>
        </p:txBody>
      </p:sp>
      <p:pic>
        <p:nvPicPr>
          <p:cNvPr id="6" name="Image 5"/>
          <p:cNvPicPr>
            <a:picLocks noChangeAspect="1"/>
          </p:cNvPicPr>
          <p:nvPr/>
        </p:nvPicPr>
        <p:blipFill>
          <a:blip r:embed="rId4"/>
          <a:stretch>
            <a:fillRect/>
          </a:stretch>
        </p:blipFill>
        <p:spPr>
          <a:xfrm>
            <a:off x="791579" y="1129107"/>
            <a:ext cx="7762000" cy="4547936"/>
          </a:xfrm>
          <a:prstGeom prst="rect">
            <a:avLst/>
          </a:prstGeom>
        </p:spPr>
      </p:pic>
    </p:spTree>
    <p:extLst>
      <p:ext uri="{BB962C8B-B14F-4D97-AF65-F5344CB8AC3E}">
        <p14:creationId xmlns:p14="http://schemas.microsoft.com/office/powerpoint/2010/main" val="1940131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2"/>
            </a:pPr>
            <a:r>
              <a:rPr lang="fr-FR" b="1" dirty="0">
                <a:solidFill>
                  <a:schemeClr val="accent1">
                    <a:lumMod val="75000"/>
                  </a:schemeClr>
                </a:solidFill>
              </a:rPr>
              <a:t>Le SPASER – 4 axes</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endParaRPr lang="fr-FR" sz="1400" b="0" dirty="0" smtClean="0">
              <a:solidFill>
                <a:schemeClr val="tx1"/>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11</a:t>
            </a:fld>
            <a:endParaRPr lang="fr-FR" dirty="0"/>
          </a:p>
        </p:txBody>
      </p:sp>
      <p:pic>
        <p:nvPicPr>
          <p:cNvPr id="121" name="Image 120"/>
          <p:cNvPicPr>
            <a:picLocks noChangeAspect="1"/>
          </p:cNvPicPr>
          <p:nvPr/>
        </p:nvPicPr>
        <p:blipFill>
          <a:blip r:embed="rId4"/>
          <a:stretch>
            <a:fillRect/>
          </a:stretch>
        </p:blipFill>
        <p:spPr>
          <a:xfrm>
            <a:off x="920416" y="1123015"/>
            <a:ext cx="7595586" cy="4249085"/>
          </a:xfrm>
          <a:prstGeom prst="rect">
            <a:avLst/>
          </a:prstGeom>
        </p:spPr>
      </p:pic>
    </p:spTree>
    <p:extLst>
      <p:ext uri="{BB962C8B-B14F-4D97-AF65-F5344CB8AC3E}">
        <p14:creationId xmlns:p14="http://schemas.microsoft.com/office/powerpoint/2010/main" val="1819348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2"/>
            </a:pPr>
            <a:r>
              <a:rPr lang="fr-FR" b="1" dirty="0">
                <a:solidFill>
                  <a:schemeClr val="accent1">
                    <a:lumMod val="75000"/>
                  </a:schemeClr>
                </a:solidFill>
              </a:rPr>
              <a:t>Le SPASER – 4 axes</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endParaRPr lang="fr-FR" sz="1400" b="0" dirty="0" smtClean="0">
              <a:solidFill>
                <a:schemeClr val="tx1"/>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12</a:t>
            </a:fld>
            <a:endParaRPr lang="fr-FR" dirty="0"/>
          </a:p>
        </p:txBody>
      </p:sp>
      <p:pic>
        <p:nvPicPr>
          <p:cNvPr id="2" name="Image 1"/>
          <p:cNvPicPr>
            <a:picLocks noChangeAspect="1"/>
          </p:cNvPicPr>
          <p:nvPr/>
        </p:nvPicPr>
        <p:blipFill>
          <a:blip r:embed="rId4"/>
          <a:stretch>
            <a:fillRect/>
          </a:stretch>
        </p:blipFill>
        <p:spPr>
          <a:xfrm>
            <a:off x="791579" y="993775"/>
            <a:ext cx="7413958" cy="5197902"/>
          </a:xfrm>
          <a:prstGeom prst="rect">
            <a:avLst/>
          </a:prstGeom>
        </p:spPr>
      </p:pic>
    </p:spTree>
    <p:extLst>
      <p:ext uri="{BB962C8B-B14F-4D97-AF65-F5344CB8AC3E}">
        <p14:creationId xmlns:p14="http://schemas.microsoft.com/office/powerpoint/2010/main" val="3473324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2"/>
            </a:pPr>
            <a:r>
              <a:rPr lang="fr-FR" b="1" dirty="0">
                <a:solidFill>
                  <a:schemeClr val="accent1">
                    <a:lumMod val="75000"/>
                  </a:schemeClr>
                </a:solidFill>
              </a:rPr>
              <a:t>Le SPASER – 4 axes</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endParaRPr lang="fr-FR" sz="1400" b="0" dirty="0" smtClean="0">
              <a:solidFill>
                <a:schemeClr val="tx1"/>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13</a:t>
            </a:fld>
            <a:endParaRPr lang="fr-FR" dirty="0"/>
          </a:p>
        </p:txBody>
      </p:sp>
      <p:pic>
        <p:nvPicPr>
          <p:cNvPr id="2" name="Image 1"/>
          <p:cNvPicPr>
            <a:picLocks noChangeAspect="1"/>
          </p:cNvPicPr>
          <p:nvPr/>
        </p:nvPicPr>
        <p:blipFill>
          <a:blip r:embed="rId4"/>
          <a:stretch>
            <a:fillRect/>
          </a:stretch>
        </p:blipFill>
        <p:spPr>
          <a:xfrm>
            <a:off x="863934" y="929571"/>
            <a:ext cx="6946900" cy="5422900"/>
          </a:xfrm>
          <a:prstGeom prst="rect">
            <a:avLst/>
          </a:prstGeom>
        </p:spPr>
      </p:pic>
    </p:spTree>
    <p:extLst>
      <p:ext uri="{BB962C8B-B14F-4D97-AF65-F5344CB8AC3E}">
        <p14:creationId xmlns:p14="http://schemas.microsoft.com/office/powerpoint/2010/main" val="1574012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3"/>
            </a:pPr>
            <a:r>
              <a:rPr lang="fr-FR" b="1" dirty="0" smtClean="0">
                <a:solidFill>
                  <a:schemeClr val="accent1">
                    <a:lumMod val="75000"/>
                  </a:schemeClr>
                </a:solidFill>
              </a:rPr>
              <a:t>Les outils de mise en œuvre </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r>
              <a:rPr lang="fr-FR" sz="1600" b="0" dirty="0" smtClean="0">
                <a:solidFill>
                  <a:schemeClr val="accent2">
                    <a:lumMod val="75000"/>
                  </a:schemeClr>
                </a:solidFill>
              </a:rPr>
              <a:t>Outils internes : Mise en place d’une gouvernance « SPASER »</a:t>
            </a:r>
          </a:p>
          <a:p>
            <a:pPr marL="285750" lvl="1" algn="just">
              <a:lnSpc>
                <a:spcPct val="100000"/>
              </a:lnSpc>
              <a:buClrTx/>
              <a:buFontTx/>
              <a:buChar char="-"/>
            </a:pPr>
            <a:endParaRPr lang="fr-FR" sz="1600" b="0" dirty="0" smtClean="0">
              <a:solidFill>
                <a:schemeClr val="accent2">
                  <a:lumMod val="75000"/>
                </a:schemeClr>
              </a:solidFill>
            </a:endParaRPr>
          </a:p>
          <a:p>
            <a:pPr marL="742950" lvl="2" algn="just">
              <a:lnSpc>
                <a:spcPct val="100000"/>
              </a:lnSpc>
              <a:buFont typeface="Wingdings" panose="05000000000000000000" pitchFamily="2" charset="2"/>
              <a:buChar char="Ø"/>
            </a:pPr>
            <a:r>
              <a:rPr lang="fr-FR" dirty="0" smtClean="0"/>
              <a:t>Comité Stratégique (</a:t>
            </a:r>
            <a:r>
              <a:rPr lang="fr-FR" dirty="0" err="1" smtClean="0"/>
              <a:t>CoStrat</a:t>
            </a:r>
            <a:r>
              <a:rPr lang="fr-FR" dirty="0" smtClean="0"/>
              <a:t>) des achats : </a:t>
            </a:r>
          </a:p>
          <a:p>
            <a:pPr marL="1257300" lvl="3" indent="-342900" algn="just">
              <a:buFont typeface="Wingdings" panose="05000000000000000000" pitchFamily="2" charset="2"/>
              <a:buChar char="ü"/>
            </a:pPr>
            <a:r>
              <a:rPr lang="fr-FR" sz="1200" dirty="0" smtClean="0"/>
              <a:t>Composition :</a:t>
            </a:r>
          </a:p>
          <a:p>
            <a:pPr marL="1714500" lvl="4" indent="-342900" algn="just">
              <a:buFont typeface="Wingdings" panose="05000000000000000000" pitchFamily="2" charset="2"/>
              <a:buChar char="§"/>
            </a:pPr>
            <a:r>
              <a:rPr lang="fr-FR" sz="1200" dirty="0" smtClean="0"/>
              <a:t>Elus et services</a:t>
            </a:r>
          </a:p>
          <a:p>
            <a:pPr marL="1257300" lvl="3" indent="-342900" algn="just">
              <a:buFont typeface="Wingdings" panose="05000000000000000000" pitchFamily="2" charset="2"/>
              <a:buChar char="ü"/>
            </a:pPr>
            <a:r>
              <a:rPr lang="fr-FR" sz="1200" dirty="0" smtClean="0"/>
              <a:t>Fréquence : 1 réunion semestrielle</a:t>
            </a:r>
          </a:p>
          <a:p>
            <a:pPr marL="1257300" lvl="3" indent="-342900" algn="just">
              <a:buFont typeface="Wingdings" panose="05000000000000000000" pitchFamily="2" charset="2"/>
              <a:buChar char="ü"/>
            </a:pPr>
            <a:r>
              <a:rPr lang="fr-FR" sz="1200" dirty="0" smtClean="0"/>
              <a:t>Rôle : </a:t>
            </a:r>
          </a:p>
          <a:p>
            <a:pPr marL="1714500" lvl="4" indent="-342900" algn="just">
              <a:buFont typeface="Wingdings" panose="05000000000000000000" pitchFamily="2" charset="2"/>
              <a:buChar char="§"/>
            </a:pPr>
            <a:r>
              <a:rPr lang="fr-FR" sz="1200" dirty="0" smtClean="0"/>
              <a:t>Identifie les achats à enjeux stratégiques</a:t>
            </a:r>
          </a:p>
          <a:p>
            <a:pPr marL="457200" lvl="2" indent="0" algn="just">
              <a:lnSpc>
                <a:spcPct val="100000"/>
              </a:lnSpc>
              <a:buNone/>
            </a:pPr>
            <a:endParaRPr lang="fr-FR" dirty="0" smtClean="0"/>
          </a:p>
          <a:p>
            <a:pPr marL="742950" lvl="2" algn="just">
              <a:lnSpc>
                <a:spcPct val="100000"/>
              </a:lnSpc>
              <a:buFont typeface="Wingdings" panose="05000000000000000000" pitchFamily="2" charset="2"/>
              <a:buChar char="Ø"/>
            </a:pPr>
            <a:r>
              <a:rPr lang="fr-FR" dirty="0" smtClean="0"/>
              <a:t>Comités Techniques (</a:t>
            </a:r>
            <a:r>
              <a:rPr lang="fr-FR" dirty="0" err="1" smtClean="0"/>
              <a:t>CoTech</a:t>
            </a:r>
            <a:r>
              <a:rPr lang="fr-FR" dirty="0" smtClean="0"/>
              <a:t>) des achats à enjeux stratégiques par domaine d’achats</a:t>
            </a:r>
          </a:p>
          <a:p>
            <a:pPr marL="1257300" lvl="3" indent="-342900" algn="just">
              <a:buFont typeface="Wingdings" panose="05000000000000000000" pitchFamily="2" charset="2"/>
              <a:buChar char="ü"/>
            </a:pPr>
            <a:r>
              <a:rPr lang="fr-FR" sz="1200" dirty="0"/>
              <a:t>Composition :</a:t>
            </a:r>
          </a:p>
          <a:p>
            <a:pPr marL="1714500" lvl="4" indent="-342900" algn="just">
              <a:buFont typeface="Wingdings" panose="05000000000000000000" pitchFamily="2" charset="2"/>
              <a:buChar char="§"/>
            </a:pPr>
            <a:r>
              <a:rPr lang="fr-FR" sz="1200" dirty="0"/>
              <a:t>Elus et services</a:t>
            </a:r>
          </a:p>
          <a:p>
            <a:pPr marL="1257300" lvl="3" indent="-342900" algn="just">
              <a:buFont typeface="Wingdings" panose="05000000000000000000" pitchFamily="2" charset="2"/>
              <a:buChar char="ü"/>
            </a:pPr>
            <a:r>
              <a:rPr lang="fr-FR" sz="1200" dirty="0" smtClean="0"/>
              <a:t>Fréquence </a:t>
            </a:r>
            <a:r>
              <a:rPr lang="fr-FR" sz="1200" dirty="0"/>
              <a:t>: </a:t>
            </a:r>
            <a:r>
              <a:rPr lang="fr-FR" sz="1200" dirty="0" smtClean="0"/>
              <a:t>autant que de besoin</a:t>
            </a:r>
          </a:p>
          <a:p>
            <a:pPr marL="1257300" lvl="3" indent="-342900" algn="just">
              <a:buFont typeface="Wingdings" panose="05000000000000000000" pitchFamily="2" charset="2"/>
              <a:buChar char="ü"/>
            </a:pPr>
            <a:r>
              <a:rPr lang="fr-FR" sz="1200" dirty="0" smtClean="0"/>
              <a:t>Rôle </a:t>
            </a:r>
            <a:r>
              <a:rPr lang="fr-FR" sz="1200" dirty="0"/>
              <a:t>: </a:t>
            </a:r>
          </a:p>
          <a:p>
            <a:pPr marL="1714500" lvl="4" indent="-342900" algn="just">
              <a:buFont typeface="Wingdings" panose="05000000000000000000" pitchFamily="2" charset="2"/>
              <a:buChar char="§"/>
            </a:pPr>
            <a:r>
              <a:rPr lang="fr-FR" sz="1200" dirty="0" smtClean="0"/>
              <a:t>Définit la stratégie d’achats</a:t>
            </a:r>
            <a:endParaRPr lang="fr-FR" sz="1200" dirty="0"/>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14</a:t>
            </a:fld>
            <a:endParaRPr lang="fr-FR" dirty="0"/>
          </a:p>
        </p:txBody>
      </p:sp>
    </p:spTree>
    <p:extLst>
      <p:ext uri="{BB962C8B-B14F-4D97-AF65-F5344CB8AC3E}">
        <p14:creationId xmlns:p14="http://schemas.microsoft.com/office/powerpoint/2010/main" val="463446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8" y="302453"/>
            <a:ext cx="7907253" cy="638380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3"/>
            </a:pPr>
            <a:r>
              <a:rPr lang="fr-FR" b="1" dirty="0">
                <a:solidFill>
                  <a:schemeClr val="accent1">
                    <a:lumMod val="75000"/>
                  </a:schemeClr>
                </a:solidFill>
              </a:rPr>
              <a:t>Les outils de mise en œuvre </a:t>
            </a:r>
          </a:p>
          <a:p>
            <a:pPr marL="285750" lvl="1" algn="just">
              <a:lnSpc>
                <a:spcPct val="100000"/>
              </a:lnSpc>
              <a:buClrTx/>
              <a:buFontTx/>
              <a:buChar char="-"/>
            </a:pPr>
            <a:endParaRPr lang="fr-FR" sz="1100" b="0" dirty="0" smtClean="0">
              <a:solidFill>
                <a:schemeClr val="tx1"/>
              </a:solidFill>
            </a:endParaRPr>
          </a:p>
          <a:p>
            <a:pPr marL="285750" lvl="1" algn="just">
              <a:lnSpc>
                <a:spcPct val="100000"/>
              </a:lnSpc>
              <a:buClrTx/>
              <a:buFontTx/>
              <a:buChar char="-"/>
            </a:pPr>
            <a:r>
              <a:rPr lang="fr-FR" sz="1600" b="0" dirty="0" smtClean="0">
                <a:solidFill>
                  <a:schemeClr val="accent2">
                    <a:lumMod val="75000"/>
                  </a:schemeClr>
                </a:solidFill>
              </a:rPr>
              <a:t>Le 1</a:t>
            </a:r>
            <a:r>
              <a:rPr lang="fr-FR" sz="1600" b="0" baseline="30000" dirty="0" smtClean="0">
                <a:solidFill>
                  <a:schemeClr val="accent2">
                    <a:lumMod val="75000"/>
                  </a:schemeClr>
                </a:solidFill>
              </a:rPr>
              <a:t>er</a:t>
            </a:r>
            <a:r>
              <a:rPr lang="fr-FR" sz="1600" b="0" dirty="0" smtClean="0">
                <a:solidFill>
                  <a:schemeClr val="accent2">
                    <a:lumMod val="75000"/>
                  </a:schemeClr>
                </a:solidFill>
              </a:rPr>
              <a:t> COSTRAT du 8/12/2021 a défini les achats à enjeux stratégiques 2022 :</a:t>
            </a:r>
          </a:p>
          <a:p>
            <a:pPr marL="285750" lvl="1" algn="just">
              <a:lnSpc>
                <a:spcPct val="100000"/>
              </a:lnSpc>
              <a:buClrTx/>
              <a:buFontTx/>
              <a:buChar char="-"/>
            </a:pPr>
            <a:endParaRPr lang="fr-FR" sz="1200" b="0" dirty="0" smtClean="0">
              <a:solidFill>
                <a:schemeClr val="accent2">
                  <a:lumMod val="75000"/>
                </a:schemeClr>
              </a:solidFill>
            </a:endParaRPr>
          </a:p>
          <a:p>
            <a:pPr marL="742950" lvl="2" algn="just">
              <a:lnSpc>
                <a:spcPct val="100000"/>
              </a:lnSpc>
              <a:buFont typeface="Wingdings" panose="05000000000000000000" pitchFamily="2" charset="2"/>
              <a:buChar char="Ø"/>
            </a:pPr>
            <a:r>
              <a:rPr lang="fr-FR" sz="1200" dirty="0"/>
              <a:t>Les marchés de fournitures d’énergie</a:t>
            </a:r>
          </a:p>
          <a:p>
            <a:pPr marL="1657350" lvl="4" indent="-285750" algn="just">
              <a:buFont typeface="Wingdings" panose="05000000000000000000" pitchFamily="2" charset="2"/>
              <a:buChar char="F"/>
            </a:pP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Enjeux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Energies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renouvelables</a:t>
            </a:r>
          </a:p>
          <a:p>
            <a:pPr marL="1657350" lvl="4" indent="-285750" algn="just">
              <a:buFont typeface="Wingdings" panose="05000000000000000000" pitchFamily="2" charset="2"/>
              <a:buChar char="F"/>
            </a:pPr>
            <a:endParaRPr lang="fr-FR" sz="1200" dirty="0">
              <a:solidFill>
                <a:srgbClr val="FF00FF"/>
              </a:solidFill>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r>
              <a:rPr lang="fr-FR" sz="1200" dirty="0" smtClean="0"/>
              <a:t>Les marchés à destination de la jeunesse et de la Petite Enfance dont changes complets, denrées alimentaires et accueils périscolaires :</a:t>
            </a:r>
          </a:p>
          <a:p>
            <a:pPr marL="1371600" lvl="4" indent="0" algn="just">
              <a:buNone/>
            </a:pPr>
            <a:r>
              <a:rPr lang="fr-FR" sz="1200" dirty="0" smtClean="0">
                <a:latin typeface="Arial" panose="020B0604020202020204" pitchFamily="34" charset="0"/>
                <a:cs typeface="Arial" panose="020B0604020202020204" pitchFamily="34" charset="0"/>
                <a:sym typeface="Wingdings" panose="05000000000000000000" pitchFamily="2" charset="2"/>
              </a:rPr>
              <a:t>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Enjeux : santé publique</a:t>
            </a:r>
            <a:endParaRPr lang="fr-FR" sz="1200" dirty="0" smtClean="0">
              <a:solidFill>
                <a:srgbClr val="FF00FF"/>
              </a:solidFill>
              <a:latin typeface="Arial" panose="020B0604020202020204" pitchFamily="34" charset="0"/>
              <a:cs typeface="Arial" panose="020B0604020202020204" pitchFamily="34" charset="0"/>
            </a:endParaRPr>
          </a:p>
          <a:p>
            <a:pPr marL="1257300" lvl="3" indent="-342900" algn="just">
              <a:lnSpc>
                <a:spcPct val="100000"/>
              </a:lnSpc>
              <a:buFont typeface="Wingdings" panose="05000000000000000000" pitchFamily="2" charset="2"/>
              <a:buChar char="ü"/>
            </a:pPr>
            <a:endParaRPr lang="fr-FR" sz="1200" dirty="0">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r>
              <a:rPr lang="fr-FR" sz="1200" dirty="0" smtClean="0"/>
              <a:t>Le marché de véhicules </a:t>
            </a:r>
          </a:p>
          <a:p>
            <a:pPr marL="457200" lvl="2" indent="0" algn="just">
              <a:lnSpc>
                <a:spcPct val="100000"/>
              </a:lnSpc>
              <a:buNone/>
            </a:pPr>
            <a:r>
              <a:rPr lang="fr-FR" sz="1200" dirty="0" smtClean="0">
                <a:sym typeface="Wingdings" panose="05000000000000000000" pitchFamily="2" charset="2"/>
              </a:rPr>
              <a:t>		 </a:t>
            </a:r>
            <a:r>
              <a:rPr lang="fr-FR" sz="1200" dirty="0">
                <a:solidFill>
                  <a:srgbClr val="FF00FF"/>
                </a:solidFill>
                <a:sym typeface="Wingdings" panose="05000000000000000000" pitchFamily="2" charset="2"/>
              </a:rPr>
              <a:t>Enjeux </a:t>
            </a:r>
            <a:r>
              <a:rPr lang="fr-FR" sz="1200" dirty="0" smtClean="0">
                <a:solidFill>
                  <a:srgbClr val="FF00FF"/>
                </a:solidFill>
                <a:sym typeface="Wingdings" panose="05000000000000000000" pitchFamily="2" charset="2"/>
              </a:rPr>
              <a:t>: motorisation / marché de l’occasion</a:t>
            </a:r>
            <a:endParaRPr lang="fr-FR" sz="1200" dirty="0">
              <a:solidFill>
                <a:srgbClr val="FF00FF"/>
              </a:solidFill>
            </a:endParaRPr>
          </a:p>
          <a:p>
            <a:pPr marL="742950" lvl="2" algn="just">
              <a:lnSpc>
                <a:spcPct val="100000"/>
              </a:lnSpc>
              <a:buFont typeface="Wingdings" panose="05000000000000000000" pitchFamily="2" charset="2"/>
              <a:buChar char="Ø"/>
            </a:pPr>
            <a:endParaRPr lang="fr-FR" sz="1200" dirty="0" smtClean="0"/>
          </a:p>
          <a:p>
            <a:pPr marL="742950" lvl="2" algn="just">
              <a:lnSpc>
                <a:spcPct val="100000"/>
              </a:lnSpc>
              <a:buFont typeface="Wingdings" panose="05000000000000000000" pitchFamily="2" charset="2"/>
              <a:buChar char="Ø"/>
            </a:pPr>
            <a:r>
              <a:rPr lang="fr-FR" sz="1200" dirty="0" smtClean="0"/>
              <a:t>Les marchés liés à la consommation de bois dont les </a:t>
            </a:r>
            <a:r>
              <a:rPr lang="fr-FR" sz="1200" dirty="0"/>
              <a:t>travaux </a:t>
            </a:r>
            <a:r>
              <a:rPr lang="fr-FR" sz="1200" dirty="0" smtClean="0"/>
              <a:t>forestiers</a:t>
            </a:r>
          </a:p>
          <a:p>
            <a:pPr marL="1371600" lvl="4" indent="0" algn="just">
              <a:buNone/>
            </a:pPr>
            <a:r>
              <a:rPr lang="fr-FR" sz="1200" dirty="0">
                <a:sym typeface="Wingdings" panose="05000000000000000000" pitchFamily="2" charset="2"/>
              </a:rPr>
              <a:t>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Enjeux :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100 % filière PEFC</a:t>
            </a:r>
            <a:endParaRPr lang="fr-FR" sz="1200" dirty="0" smtClean="0">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endParaRPr lang="fr-FR" sz="1200" dirty="0" smtClean="0"/>
          </a:p>
          <a:p>
            <a:pPr marL="742950" lvl="2" algn="just">
              <a:lnSpc>
                <a:spcPct val="100000"/>
              </a:lnSpc>
              <a:buFont typeface="Wingdings" panose="05000000000000000000" pitchFamily="2" charset="2"/>
              <a:buChar char="Ø"/>
            </a:pPr>
            <a:r>
              <a:rPr lang="fr-FR" sz="1200" dirty="0" smtClean="0"/>
              <a:t>Les marchés de prestation de service</a:t>
            </a:r>
          </a:p>
          <a:p>
            <a:pPr marL="1371600" lvl="4" indent="0" algn="just">
              <a:buNone/>
            </a:pPr>
            <a:r>
              <a:rPr lang="fr-FR" sz="1200" dirty="0">
                <a:sym typeface="Wingdings" panose="05000000000000000000" pitchFamily="2" charset="2"/>
              </a:rPr>
              <a:t>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Enjeux :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clause sociale</a:t>
            </a:r>
            <a:endParaRPr lang="fr-FR" sz="1200" dirty="0">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endParaRPr lang="fr-FR" sz="1200" dirty="0" smtClean="0"/>
          </a:p>
          <a:p>
            <a:pPr marL="742950" lvl="2" algn="just">
              <a:lnSpc>
                <a:spcPct val="100000"/>
              </a:lnSpc>
              <a:buFont typeface="Wingdings" panose="05000000000000000000" pitchFamily="2" charset="2"/>
              <a:buChar char="Ø"/>
            </a:pPr>
            <a:r>
              <a:rPr lang="fr-FR" sz="1200" dirty="0" smtClean="0"/>
              <a:t>Les 2 marchés globaux de performance / marchés BTP et VRD</a:t>
            </a:r>
          </a:p>
          <a:p>
            <a:pPr marL="1371600" lvl="4" indent="0" algn="just">
              <a:buNone/>
            </a:pPr>
            <a:r>
              <a:rPr lang="fr-FR" sz="1200" dirty="0">
                <a:sym typeface="Wingdings" panose="05000000000000000000" pitchFamily="2" charset="2"/>
              </a:rPr>
              <a:t>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Enjeux :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matériaux </a:t>
            </a:r>
            <a:r>
              <a:rPr lang="fr-FR" sz="1200" dirty="0" err="1" smtClean="0">
                <a:solidFill>
                  <a:srgbClr val="FF00FF"/>
                </a:solidFill>
                <a:latin typeface="Arial" panose="020B0604020202020204" pitchFamily="34" charset="0"/>
                <a:cs typeface="Arial" panose="020B0604020202020204" pitchFamily="34" charset="0"/>
                <a:sym typeface="Wingdings" panose="05000000000000000000" pitchFamily="2" charset="2"/>
              </a:rPr>
              <a:t>biosourcés</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 / gestion des déchets / produits recyclés et recyclables</a:t>
            </a:r>
            <a:endParaRPr lang="fr-FR" sz="1200" dirty="0">
              <a:latin typeface="Arial" panose="020B0604020202020204" pitchFamily="34" charset="0"/>
              <a:cs typeface="Arial" panose="020B0604020202020204" pitchFamily="34" charset="0"/>
            </a:endParaRPr>
          </a:p>
          <a:p>
            <a:pPr marL="457200" lvl="2" indent="0" algn="just">
              <a:lnSpc>
                <a:spcPct val="100000"/>
              </a:lnSpc>
              <a:buNone/>
            </a:pPr>
            <a:endParaRPr lang="fr-FR" sz="1200" dirty="0" smtClean="0"/>
          </a:p>
          <a:p>
            <a:pPr marL="742950" lvl="2" algn="just">
              <a:lnSpc>
                <a:spcPct val="100000"/>
              </a:lnSpc>
              <a:buFont typeface="Wingdings" panose="05000000000000000000" pitchFamily="2" charset="2"/>
              <a:buChar char="Ø"/>
            </a:pPr>
            <a:r>
              <a:rPr lang="fr-FR" sz="1200" dirty="0" smtClean="0"/>
              <a:t>Les marchés d’outillages et de petits équipements :</a:t>
            </a:r>
          </a:p>
          <a:p>
            <a:pPr marL="1543050" lvl="4" indent="-171450" algn="just">
              <a:buFont typeface="Wingdings" panose="05000000000000000000" pitchFamily="2" charset="2"/>
              <a:buChar char="F"/>
            </a:pP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Enjeux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réparabilité</a:t>
            </a:r>
          </a:p>
          <a:p>
            <a:pPr marL="1543050" lvl="4" indent="-171450" algn="just">
              <a:buFont typeface="Wingdings" panose="05000000000000000000" pitchFamily="2" charset="2"/>
              <a:buChar char="F"/>
            </a:pPr>
            <a:endParaRPr lang="fr-FR" sz="1200" dirty="0">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r>
              <a:rPr lang="fr-FR" sz="1200" dirty="0"/>
              <a:t>Les marchés </a:t>
            </a:r>
            <a:r>
              <a:rPr lang="fr-FR" sz="1200" dirty="0" smtClean="0"/>
              <a:t>AMO :</a:t>
            </a:r>
            <a:endParaRPr lang="fr-FR" sz="1200" dirty="0"/>
          </a:p>
          <a:p>
            <a:pPr marL="1371600" lvl="4" indent="0" algn="just">
              <a:buNone/>
            </a:pPr>
            <a:r>
              <a:rPr lang="fr-FR" sz="1200" dirty="0">
                <a:sym typeface="Wingdings" panose="05000000000000000000" pitchFamily="2" charset="2"/>
              </a:rPr>
              <a:t> </a:t>
            </a:r>
            <a:r>
              <a:rPr lang="fr-FR" sz="1200" dirty="0">
                <a:solidFill>
                  <a:srgbClr val="FF00FF"/>
                </a:solidFill>
                <a:latin typeface="Arial" panose="020B0604020202020204" pitchFamily="34" charset="0"/>
                <a:cs typeface="Arial" panose="020B0604020202020204" pitchFamily="34" charset="0"/>
                <a:sym typeface="Wingdings" panose="05000000000000000000" pitchFamily="2" charset="2"/>
              </a:rPr>
              <a:t>Enjeux : </a:t>
            </a:r>
            <a:r>
              <a:rPr lang="fr-FR" sz="1200" dirty="0" smtClean="0">
                <a:solidFill>
                  <a:srgbClr val="FF00FF"/>
                </a:solidFill>
                <a:latin typeface="Arial" panose="020B0604020202020204" pitchFamily="34" charset="0"/>
                <a:cs typeface="Arial" panose="020B0604020202020204" pitchFamily="34" charset="0"/>
                <a:sym typeface="Wingdings" panose="05000000000000000000" pitchFamily="2" charset="2"/>
              </a:rPr>
              <a:t>Prise en compte du SPASER dans la rédaction déléguée des marchés</a:t>
            </a:r>
            <a:endParaRPr lang="fr-FR" sz="1200" dirty="0">
              <a:latin typeface="Arial" panose="020B0604020202020204" pitchFamily="34" charset="0"/>
              <a:cs typeface="Arial" panose="020B0604020202020204" pitchFamily="34" charset="0"/>
            </a:endParaRPr>
          </a:p>
          <a:p>
            <a:pPr marL="1371600" lvl="4" indent="0" algn="just">
              <a:buNone/>
            </a:pPr>
            <a:endParaRPr lang="fr-FR" sz="1400" dirty="0" smtClean="0">
              <a:latin typeface="Arial" panose="020B0604020202020204" pitchFamily="34" charset="0"/>
              <a:cs typeface="Arial" panose="020B0604020202020204" pitchFamily="34" charset="0"/>
            </a:endParaRPr>
          </a:p>
          <a:p>
            <a:pPr marL="1371600" lvl="4" indent="0" algn="just">
              <a:buNone/>
            </a:pPr>
            <a:endParaRPr lang="fr-FR" sz="1400" dirty="0"/>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15</a:t>
            </a:fld>
            <a:endParaRPr lang="fr-FR" dirty="0"/>
          </a:p>
        </p:txBody>
      </p:sp>
    </p:spTree>
    <p:extLst>
      <p:ext uri="{BB962C8B-B14F-4D97-AF65-F5344CB8AC3E}">
        <p14:creationId xmlns:p14="http://schemas.microsoft.com/office/powerpoint/2010/main" val="2981766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3"/>
            </a:pPr>
            <a:r>
              <a:rPr lang="fr-FR" b="1" dirty="0">
                <a:solidFill>
                  <a:schemeClr val="accent1">
                    <a:lumMod val="75000"/>
                  </a:schemeClr>
                </a:solidFill>
              </a:rPr>
              <a:t>Les outils de mise en œuvre </a:t>
            </a: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r>
              <a:rPr lang="fr-FR" sz="1600" b="0" dirty="0" smtClean="0">
                <a:solidFill>
                  <a:schemeClr val="accent2">
                    <a:lumMod val="75000"/>
                  </a:schemeClr>
                </a:solidFill>
              </a:rPr>
              <a:t>Rédaction d’un guide pratique de mise en œuvre :</a:t>
            </a:r>
          </a:p>
          <a:p>
            <a:pPr marL="742950" lvl="2" algn="just">
              <a:lnSpc>
                <a:spcPct val="100000"/>
              </a:lnSpc>
              <a:buFont typeface="Wingdings" panose="05000000000000000000" pitchFamily="2" charset="2"/>
              <a:buChar char="Ø"/>
            </a:pPr>
            <a:r>
              <a:rPr lang="fr-FR" dirty="0" smtClean="0"/>
              <a:t>Document d’aide à la construction, évolutif et en perpétuel requestionnement</a:t>
            </a:r>
          </a:p>
          <a:p>
            <a:pPr marL="742950" lvl="2" algn="just">
              <a:lnSpc>
                <a:spcPct val="100000"/>
              </a:lnSpc>
              <a:buFont typeface="Wingdings" panose="05000000000000000000" pitchFamily="2" charset="2"/>
              <a:buChar char="Ø"/>
            </a:pPr>
            <a:r>
              <a:rPr lang="fr-FR" dirty="0" smtClean="0"/>
              <a:t>Pour chaque axe :</a:t>
            </a:r>
            <a:endParaRPr lang="fr-FR" sz="1400" dirty="0" smtClean="0">
              <a:latin typeface="Arial" panose="020B0604020202020204" pitchFamily="34" charset="0"/>
              <a:cs typeface="Arial" panose="020B0604020202020204" pitchFamily="34" charset="0"/>
            </a:endParaRPr>
          </a:p>
          <a:p>
            <a:pPr marL="1257300" lvl="3" indent="-342900" algn="just">
              <a:lnSpc>
                <a:spcPct val="100000"/>
              </a:lnSpc>
              <a:buFont typeface="Wingdings" panose="05000000000000000000" pitchFamily="2" charset="2"/>
              <a:buChar char="ü"/>
            </a:pPr>
            <a:endParaRPr lang="fr-FR" sz="1400" dirty="0">
              <a:latin typeface="Arial" panose="020B0604020202020204" pitchFamily="34" charset="0"/>
              <a:cs typeface="Arial" panose="020B0604020202020204" pitchFamily="34" charset="0"/>
            </a:endParaRPr>
          </a:p>
          <a:p>
            <a:pPr marL="1257300" lvl="3" indent="-342900" algn="just">
              <a:buFont typeface="Wingdings" panose="05000000000000000000" pitchFamily="2" charset="2"/>
              <a:buChar char="ü"/>
            </a:pPr>
            <a:r>
              <a:rPr lang="fr-FR" sz="1400" dirty="0">
                <a:latin typeface="Arial" panose="020B0604020202020204" pitchFamily="34" charset="0"/>
                <a:cs typeface="Arial" panose="020B0604020202020204" pitchFamily="34" charset="0"/>
              </a:rPr>
              <a:t>Définition de fiches </a:t>
            </a:r>
            <a:r>
              <a:rPr lang="fr-FR" sz="1400" dirty="0" smtClean="0">
                <a:latin typeface="Arial" panose="020B0604020202020204" pitchFamily="34" charset="0"/>
                <a:cs typeface="Arial" panose="020B0604020202020204" pitchFamily="34" charset="0"/>
              </a:rPr>
              <a:t>actions </a:t>
            </a:r>
            <a:r>
              <a:rPr lang="fr-FR" sz="1400" dirty="0">
                <a:latin typeface="Arial" panose="020B0604020202020204" pitchFamily="34" charset="0"/>
                <a:cs typeface="Arial" panose="020B0604020202020204" pitchFamily="34" charset="0"/>
              </a:rPr>
              <a:t>à mettre en </a:t>
            </a:r>
            <a:r>
              <a:rPr lang="fr-FR" sz="1400" dirty="0" smtClean="0">
                <a:latin typeface="Arial" panose="020B0604020202020204" pitchFamily="34" charset="0"/>
                <a:cs typeface="Arial" panose="020B0604020202020204" pitchFamily="34" charset="0"/>
              </a:rPr>
              <a:t>place</a:t>
            </a:r>
          </a:p>
          <a:p>
            <a:pPr marL="1257300" lvl="3" indent="-342900" algn="just">
              <a:buFont typeface="Wingdings" panose="05000000000000000000" pitchFamily="2" charset="2"/>
              <a:buChar char="ü"/>
            </a:pPr>
            <a:r>
              <a:rPr lang="fr-FR" sz="1400" dirty="0" err="1" smtClean="0">
                <a:latin typeface="Arial" panose="020B0604020202020204" pitchFamily="34" charset="0"/>
                <a:cs typeface="Arial" panose="020B0604020202020204" pitchFamily="34" charset="0"/>
              </a:rPr>
              <a:t>Sourcing</a:t>
            </a:r>
            <a:endParaRPr lang="fr-FR" sz="1400" dirty="0" smtClean="0">
              <a:latin typeface="Arial" panose="020B0604020202020204" pitchFamily="34" charset="0"/>
              <a:cs typeface="Arial" panose="020B0604020202020204" pitchFamily="34" charset="0"/>
            </a:endParaRPr>
          </a:p>
          <a:p>
            <a:pPr marL="1257300" lvl="3" indent="-342900" algn="just">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Création de cadres de réponse</a:t>
            </a:r>
          </a:p>
          <a:p>
            <a:pPr marL="1257300" lvl="3" indent="-342900" algn="just">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Accompagnement des partenaires</a:t>
            </a:r>
          </a:p>
          <a:p>
            <a:pPr marL="1257300" lvl="3" indent="-342900" algn="just">
              <a:buFont typeface="Wingdings" panose="05000000000000000000" pitchFamily="2" charset="2"/>
              <a:buChar char="ü"/>
            </a:pPr>
            <a:r>
              <a:rPr lang="fr-FR" sz="1400" dirty="0" smtClean="0">
                <a:latin typeface="Arial" panose="020B0604020202020204" pitchFamily="34" charset="0"/>
                <a:cs typeface="Arial" panose="020B0604020202020204" pitchFamily="34" charset="0"/>
              </a:rPr>
              <a:t>Définition d’indicateurs de suivi</a:t>
            </a:r>
            <a:endParaRPr lang="fr-FR" sz="1400" dirty="0">
              <a:latin typeface="Arial" panose="020B0604020202020204" pitchFamily="34" charset="0"/>
              <a:cs typeface="Arial" panose="020B0604020202020204" pitchFamily="34" charset="0"/>
            </a:endParaRPr>
          </a:p>
          <a:p>
            <a:pPr marL="742950" lvl="2" algn="just">
              <a:lnSpc>
                <a:spcPct val="100000"/>
              </a:lnSpc>
              <a:buFont typeface="Wingdings" panose="05000000000000000000" pitchFamily="2" charset="2"/>
              <a:buChar char="Ø"/>
            </a:pPr>
            <a:endParaRPr lang="fr-FR" dirty="0" smtClean="0"/>
          </a:p>
          <a:p>
            <a:pPr marL="285750" lvl="1" algn="just">
              <a:lnSpc>
                <a:spcPct val="100000"/>
              </a:lnSpc>
              <a:buClrTx/>
              <a:buFontTx/>
              <a:buChar char="-"/>
            </a:pPr>
            <a:r>
              <a:rPr lang="fr-FR" sz="1600" b="0" dirty="0">
                <a:solidFill>
                  <a:schemeClr val="accent2">
                    <a:lumMod val="75000"/>
                  </a:schemeClr>
                </a:solidFill>
              </a:rPr>
              <a:t>Adhésion à </a:t>
            </a:r>
            <a:r>
              <a:rPr lang="fr-FR" sz="1600" b="0" dirty="0" smtClean="0">
                <a:solidFill>
                  <a:schemeClr val="accent2">
                    <a:lumMod val="75000"/>
                  </a:schemeClr>
                </a:solidFill>
              </a:rPr>
              <a:t>RESECO</a:t>
            </a:r>
          </a:p>
          <a:p>
            <a:pPr marL="1257300" lvl="3" indent="-342900" algn="just">
              <a:lnSpc>
                <a:spcPct val="100000"/>
              </a:lnSpc>
              <a:buClrTx/>
              <a:buFont typeface="Wingdings" panose="05000000000000000000" pitchFamily="2" charset="2"/>
              <a:buChar char="ü"/>
            </a:pPr>
            <a:r>
              <a:rPr lang="fr-FR" sz="1400" dirty="0">
                <a:latin typeface="Arial" panose="020B0604020202020204" pitchFamily="34" charset="0"/>
                <a:cs typeface="Arial" panose="020B0604020202020204" pitchFamily="34" charset="0"/>
              </a:rPr>
              <a:t>Monter en compétence</a:t>
            </a:r>
          </a:p>
          <a:p>
            <a:pPr marL="285750" lvl="1" algn="just">
              <a:lnSpc>
                <a:spcPct val="100000"/>
              </a:lnSpc>
              <a:buClrTx/>
              <a:buFontTx/>
              <a:buChar char="-"/>
            </a:pPr>
            <a:endParaRPr lang="fr-FR" sz="1600" b="0" dirty="0">
              <a:solidFill>
                <a:schemeClr val="accent2">
                  <a:lumMod val="75000"/>
                </a:schemeClr>
              </a:solidFill>
            </a:endParaRPr>
          </a:p>
          <a:p>
            <a:pPr marL="285750" lvl="1" algn="just">
              <a:lnSpc>
                <a:spcPct val="100000"/>
              </a:lnSpc>
              <a:buClrTx/>
              <a:buFontTx/>
              <a:buChar char="-"/>
            </a:pPr>
            <a:r>
              <a:rPr lang="fr-FR" sz="1600" b="0" dirty="0" smtClean="0">
                <a:solidFill>
                  <a:schemeClr val="accent2">
                    <a:lumMod val="75000"/>
                  </a:schemeClr>
                </a:solidFill>
              </a:rPr>
              <a:t>Plan de communication</a:t>
            </a:r>
          </a:p>
          <a:p>
            <a:pPr marL="1257300" lvl="3" indent="-342900" algn="just">
              <a:lnSpc>
                <a:spcPct val="100000"/>
              </a:lnSpc>
              <a:buFont typeface="Wingdings" panose="05000000000000000000" pitchFamily="2" charset="2"/>
              <a:buChar char="ü"/>
            </a:pPr>
            <a:r>
              <a:rPr lang="fr-FR" sz="1400" dirty="0">
                <a:latin typeface="Arial" panose="020B0604020202020204" pitchFamily="34" charset="0"/>
                <a:cs typeface="Arial" panose="020B0604020202020204" pitchFamily="34" charset="0"/>
              </a:rPr>
              <a:t>Expliquer la démarche</a:t>
            </a:r>
          </a:p>
          <a:p>
            <a:pPr marL="1257300" lvl="3" indent="-342900" algn="just">
              <a:lnSpc>
                <a:spcPct val="100000"/>
              </a:lnSpc>
              <a:buFont typeface="Wingdings" panose="05000000000000000000" pitchFamily="2" charset="2"/>
              <a:buChar char="ü"/>
            </a:pPr>
            <a:r>
              <a:rPr lang="fr-FR" sz="1400" dirty="0">
                <a:latin typeface="Arial" panose="020B0604020202020204" pitchFamily="34" charset="0"/>
                <a:cs typeface="Arial" panose="020B0604020202020204" pitchFamily="34" charset="0"/>
              </a:rPr>
              <a:t>Mise à disposition du plan de charge</a:t>
            </a:r>
          </a:p>
          <a:p>
            <a:pPr marL="285750" lvl="1" algn="just">
              <a:lnSpc>
                <a:spcPct val="100000"/>
              </a:lnSpc>
              <a:buClrTx/>
              <a:buFontTx/>
              <a:buChar char="-"/>
            </a:pPr>
            <a:endParaRPr lang="fr-FR" sz="1600" b="0" dirty="0">
              <a:solidFill>
                <a:schemeClr val="accent2">
                  <a:lumMod val="75000"/>
                </a:schemeClr>
              </a:solidFill>
            </a:endParaRPr>
          </a:p>
          <a:p>
            <a:pPr marL="285750" lvl="1" algn="just">
              <a:lnSpc>
                <a:spcPct val="100000"/>
              </a:lnSpc>
              <a:buClrTx/>
              <a:buFontTx/>
              <a:buChar char="-"/>
            </a:pPr>
            <a:r>
              <a:rPr lang="fr-FR" sz="1600" b="0" dirty="0" smtClean="0">
                <a:solidFill>
                  <a:schemeClr val="accent2">
                    <a:lumMod val="75000"/>
                  </a:schemeClr>
                </a:solidFill>
              </a:rPr>
              <a:t>Rencontre des partenaires et acteurs locaux</a:t>
            </a:r>
          </a:p>
          <a:p>
            <a:pPr marL="1257300" lvl="3" indent="-342900" algn="just">
              <a:buFont typeface="Wingdings" panose="05000000000000000000" pitchFamily="2" charset="2"/>
              <a:buChar char="ü"/>
            </a:pPr>
            <a:r>
              <a:rPr lang="fr-FR" sz="1400" dirty="0">
                <a:latin typeface="Arial" panose="020B0604020202020204" pitchFamily="34" charset="0"/>
                <a:cs typeface="Arial" panose="020B0604020202020204" pitchFamily="34" charset="0"/>
              </a:rPr>
              <a:t>Recueillir les attentes</a:t>
            </a:r>
          </a:p>
          <a:p>
            <a:pPr marL="1257300" lvl="3" indent="-342900" algn="just">
              <a:buFont typeface="Wingdings" panose="05000000000000000000" pitchFamily="2" charset="2"/>
              <a:buChar char="ü"/>
            </a:pPr>
            <a:r>
              <a:rPr lang="fr-FR" sz="1400" dirty="0">
                <a:latin typeface="Arial" panose="020B0604020202020204" pitchFamily="34" charset="0"/>
                <a:cs typeface="Arial" panose="020B0604020202020204" pitchFamily="34" charset="0"/>
              </a:rPr>
              <a:t>Lever les freins</a:t>
            </a:r>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16</a:t>
            </a:fld>
            <a:endParaRPr lang="fr-FR" dirty="0"/>
          </a:p>
        </p:txBody>
      </p:sp>
    </p:spTree>
    <p:extLst>
      <p:ext uri="{BB962C8B-B14F-4D97-AF65-F5344CB8AC3E}">
        <p14:creationId xmlns:p14="http://schemas.microsoft.com/office/powerpoint/2010/main" val="2323812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4"/>
            </a:pPr>
            <a:r>
              <a:rPr lang="fr-FR" b="1" dirty="0" smtClean="0">
                <a:solidFill>
                  <a:schemeClr val="accent1">
                    <a:lumMod val="75000"/>
                  </a:schemeClr>
                </a:solidFill>
              </a:rPr>
              <a:t>RESECO - Témoignages</a:t>
            </a:r>
            <a:endParaRPr lang="fr-FR" b="1" dirty="0">
              <a:solidFill>
                <a:schemeClr val="accent1">
                  <a:lumMod val="75000"/>
                </a:schemeClr>
              </a:solidFill>
            </a:endParaRPr>
          </a:p>
          <a:p>
            <a:pPr marL="285750" lvl="1" algn="just">
              <a:lnSpc>
                <a:spcPct val="100000"/>
              </a:lnSpc>
              <a:buClrTx/>
              <a:buFontTx/>
              <a:buChar char="-"/>
            </a:pPr>
            <a:endParaRPr lang="fr-FR" sz="1400" b="0" dirty="0" smtClean="0">
              <a:solidFill>
                <a:schemeClr val="tx1"/>
              </a:solidFill>
            </a:endParaRPr>
          </a:p>
          <a:p>
            <a:pPr marL="285750" lvl="1" algn="just">
              <a:lnSpc>
                <a:spcPct val="100000"/>
              </a:lnSpc>
              <a:buClrTx/>
              <a:buFontTx/>
              <a:buChar char="-"/>
            </a:pPr>
            <a:endParaRPr lang="fr-FR" sz="1600" b="0" dirty="0" smtClean="0">
              <a:solidFill>
                <a:schemeClr val="accent2">
                  <a:lumMod val="75000"/>
                </a:schemeClr>
              </a:solidFill>
            </a:endParaRPr>
          </a:p>
          <a:p>
            <a:pPr marL="285750" lvl="1" algn="just">
              <a:lnSpc>
                <a:spcPct val="100000"/>
              </a:lnSpc>
              <a:buClrTx/>
              <a:buFontTx/>
              <a:buChar char="-"/>
            </a:pPr>
            <a:endParaRPr lang="fr-FR" sz="1600" b="0" dirty="0" smtClean="0">
              <a:solidFill>
                <a:schemeClr val="accent2">
                  <a:lumMod val="75000"/>
                </a:schemeClr>
              </a:solidFill>
            </a:endParaRPr>
          </a:p>
          <a:p>
            <a:pPr marL="742950" lvl="2" algn="just">
              <a:lnSpc>
                <a:spcPct val="100000"/>
              </a:lnSpc>
              <a:buFont typeface="Wingdings" panose="05000000000000000000" pitchFamily="2" charset="2"/>
              <a:buChar char="Ø"/>
            </a:pPr>
            <a:endParaRPr lang="fr-FR" dirty="0"/>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17</a:t>
            </a:fld>
            <a:endParaRPr lang="fr-FR" dirty="0"/>
          </a:p>
        </p:txBody>
      </p:sp>
    </p:spTree>
    <p:extLst>
      <p:ext uri="{BB962C8B-B14F-4D97-AF65-F5344CB8AC3E}">
        <p14:creationId xmlns:p14="http://schemas.microsoft.com/office/powerpoint/2010/main" val="1685728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E163A20F-0A76-4A32-BF2B-445C1C97CECB}"/>
              </a:ext>
            </a:extLst>
          </p:cNvPr>
          <p:cNvSpPr txBox="1">
            <a:spLocks/>
          </p:cNvSpPr>
          <p:nvPr/>
        </p:nvSpPr>
        <p:spPr>
          <a:xfrm>
            <a:off x="2736422" y="2998420"/>
            <a:ext cx="5723900" cy="567239"/>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4800" kern="1200">
                <a:solidFill>
                  <a:schemeClr val="bg1"/>
                </a:solidFill>
                <a:latin typeface="Ubuntu" panose="020B0504030602030204" pitchFamily="34" charset="0"/>
                <a:ea typeface="+mj-ea"/>
                <a:cs typeface="+mj-cs"/>
              </a:defRPr>
            </a:lvl1pPr>
          </a:lstStyle>
          <a:p>
            <a:pPr>
              <a:lnSpc>
                <a:spcPct val="80000"/>
              </a:lnSpc>
              <a:spcBef>
                <a:spcPts val="0"/>
              </a:spcBef>
            </a:pPr>
            <a:r>
              <a:rPr lang="fr-FR" sz="3600" dirty="0">
                <a:latin typeface="Ubuntu Medium" panose="020B0504030602030204" pitchFamily="34" charset="0"/>
              </a:rPr>
              <a:t>RESECO… </a:t>
            </a:r>
          </a:p>
          <a:p>
            <a:pPr>
              <a:lnSpc>
                <a:spcPct val="80000"/>
              </a:lnSpc>
              <a:spcBef>
                <a:spcPts val="0"/>
              </a:spcBef>
            </a:pPr>
            <a:r>
              <a:rPr lang="fr-FR" sz="3600" dirty="0">
                <a:latin typeface="Ubuntu Medium" panose="020B0504030602030204" pitchFamily="34" charset="0"/>
              </a:rPr>
              <a:t>		en quelques mots</a:t>
            </a:r>
          </a:p>
        </p:txBody>
      </p:sp>
      <p:sp>
        <p:nvSpPr>
          <p:cNvPr id="7" name="ZoneTexte 6">
            <a:extLst>
              <a:ext uri="{FF2B5EF4-FFF2-40B4-BE49-F238E27FC236}">
                <a16:creationId xmlns:a16="http://schemas.microsoft.com/office/drawing/2014/main" id="{26E991EA-65D2-4D6F-9CFF-8A65F032E1BC}"/>
              </a:ext>
            </a:extLst>
          </p:cNvPr>
          <p:cNvSpPr txBox="1"/>
          <p:nvPr/>
        </p:nvSpPr>
        <p:spPr>
          <a:xfrm>
            <a:off x="7737713" y="1207369"/>
            <a:ext cx="798617" cy="253916"/>
          </a:xfrm>
          <a:prstGeom prst="rect">
            <a:avLst/>
          </a:prstGeom>
          <a:noFill/>
        </p:spPr>
        <p:txBody>
          <a:bodyPr wrap="none" rtlCol="0">
            <a:spAutoFit/>
          </a:bodyPr>
          <a:lstStyle/>
          <a:p>
            <a:pPr algn="r"/>
            <a:r>
              <a:rPr lang="fr-FR" sz="1050" dirty="0">
                <a:solidFill>
                  <a:schemeClr val="bg1"/>
                </a:solidFill>
                <a:latin typeface="Roboto Condensed" panose="02000000000000000000" pitchFamily="2" charset="0"/>
                <a:ea typeface="Roboto Condensed" panose="02000000000000000000" pitchFamily="2" charset="0"/>
              </a:rPr>
              <a:t>7 avril 2022</a:t>
            </a:r>
          </a:p>
        </p:txBody>
      </p:sp>
    </p:spTree>
    <p:extLst>
      <p:ext uri="{BB962C8B-B14F-4D97-AF65-F5344CB8AC3E}">
        <p14:creationId xmlns:p14="http://schemas.microsoft.com/office/powerpoint/2010/main" val="1677162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4175A989-5ED2-E346-B41E-205113FE061C}"/>
              </a:ext>
            </a:extLst>
          </p:cNvPr>
          <p:cNvGrpSpPr/>
          <p:nvPr/>
        </p:nvGrpSpPr>
        <p:grpSpPr>
          <a:xfrm>
            <a:off x="558184" y="-331256"/>
            <a:ext cx="8154214" cy="170684"/>
            <a:chOff x="782164" y="364047"/>
            <a:chExt cx="10872285" cy="639563"/>
          </a:xfrm>
        </p:grpSpPr>
        <p:sp>
          <p:nvSpPr>
            <p:cNvPr id="3" name="Rectangle 2">
              <a:extLst>
                <a:ext uri="{FF2B5EF4-FFF2-40B4-BE49-F238E27FC236}">
                  <a16:creationId xmlns:a16="http://schemas.microsoft.com/office/drawing/2014/main" id="{D0436588-9932-3447-959C-1FD8AD2E21A6}"/>
                </a:ext>
              </a:extLst>
            </p:cNvPr>
            <p:cNvSpPr/>
            <p:nvPr/>
          </p:nvSpPr>
          <p:spPr>
            <a:xfrm>
              <a:off x="782164"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16" name="Rectangle 15">
              <a:extLst>
                <a:ext uri="{FF2B5EF4-FFF2-40B4-BE49-F238E27FC236}">
                  <a16:creationId xmlns:a16="http://schemas.microsoft.com/office/drawing/2014/main" id="{6336A9F1-FEBC-2440-BFBE-07AEDC29B515}"/>
                </a:ext>
              </a:extLst>
            </p:cNvPr>
            <p:cNvSpPr/>
            <p:nvPr/>
          </p:nvSpPr>
          <p:spPr>
            <a:xfrm>
              <a:off x="3646725"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19" name="Rectangle 18">
              <a:extLst>
                <a:ext uri="{FF2B5EF4-FFF2-40B4-BE49-F238E27FC236}">
                  <a16:creationId xmlns:a16="http://schemas.microsoft.com/office/drawing/2014/main" id="{25D68579-7821-AC4F-90F1-105E21E39EE7}"/>
                </a:ext>
              </a:extLst>
            </p:cNvPr>
            <p:cNvSpPr/>
            <p:nvPr/>
          </p:nvSpPr>
          <p:spPr>
            <a:xfrm>
              <a:off x="6448131"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21" name="Rectangle 20">
              <a:extLst>
                <a:ext uri="{FF2B5EF4-FFF2-40B4-BE49-F238E27FC236}">
                  <a16:creationId xmlns:a16="http://schemas.microsoft.com/office/drawing/2014/main" id="{AF35FCFD-E33B-7749-9B88-D4952116B988}"/>
                </a:ext>
              </a:extLst>
            </p:cNvPr>
            <p:cNvSpPr/>
            <p:nvPr/>
          </p:nvSpPr>
          <p:spPr>
            <a:xfrm>
              <a:off x="9312692"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grpSp>
      <p:sp>
        <p:nvSpPr>
          <p:cNvPr id="18" name="ZoneTexte 17">
            <a:extLst>
              <a:ext uri="{FF2B5EF4-FFF2-40B4-BE49-F238E27FC236}">
                <a16:creationId xmlns:a16="http://schemas.microsoft.com/office/drawing/2014/main" id="{DA630689-A562-4415-8F00-C96783934551}"/>
              </a:ext>
            </a:extLst>
          </p:cNvPr>
          <p:cNvSpPr txBox="1"/>
          <p:nvPr/>
        </p:nvSpPr>
        <p:spPr>
          <a:xfrm>
            <a:off x="2536828" y="1530510"/>
            <a:ext cx="4070345" cy="669414"/>
          </a:xfrm>
          <a:prstGeom prst="rect">
            <a:avLst/>
          </a:prstGeom>
          <a:noFill/>
        </p:spPr>
        <p:txBody>
          <a:bodyPr wrap="none" rtlCol="0">
            <a:spAutoFit/>
          </a:bodyPr>
          <a:lstStyle/>
          <a:p>
            <a:pPr algn="ctr"/>
            <a:r>
              <a:rPr lang="fr-FR" sz="2400" b="1" dirty="0">
                <a:latin typeface="Roboto Condensed" panose="02000000000000000000" pitchFamily="2" charset="0"/>
                <a:ea typeface="Roboto Condensed" panose="02000000000000000000" pitchFamily="2" charset="0"/>
              </a:rPr>
              <a:t>Qui sommes-nous ?</a:t>
            </a:r>
          </a:p>
          <a:p>
            <a:pPr algn="ctr"/>
            <a:r>
              <a:rPr lang="fr-FR" sz="1350" i="1" dirty="0">
                <a:latin typeface="Roboto Condensed" panose="02000000000000000000" pitchFamily="2" charset="0"/>
                <a:ea typeface="Roboto Condensed" panose="02000000000000000000" pitchFamily="2" charset="0"/>
              </a:rPr>
              <a:t>un réseau au service de nos adhérents et de leurs besoins</a:t>
            </a:r>
            <a:endParaRPr lang="fr-FR" sz="2400" i="1" dirty="0">
              <a:latin typeface="Roboto Condensed" panose="02000000000000000000" pitchFamily="2" charset="0"/>
              <a:ea typeface="Roboto Condensed" panose="02000000000000000000" pitchFamily="2" charset="0"/>
            </a:endParaRPr>
          </a:p>
        </p:txBody>
      </p:sp>
      <p:pic>
        <p:nvPicPr>
          <p:cNvPr id="6" name="Image 5">
            <a:extLst>
              <a:ext uri="{FF2B5EF4-FFF2-40B4-BE49-F238E27FC236}">
                <a16:creationId xmlns:a16="http://schemas.microsoft.com/office/drawing/2014/main" id="{1FE7BA63-0137-438B-8232-21A26EEAEA2E}"/>
              </a:ext>
            </a:extLst>
          </p:cNvPr>
          <p:cNvPicPr>
            <a:picLocks noChangeAspect="1"/>
          </p:cNvPicPr>
          <p:nvPr/>
        </p:nvPicPr>
        <p:blipFill>
          <a:blip r:embed="rId3"/>
          <a:stretch>
            <a:fillRect/>
          </a:stretch>
        </p:blipFill>
        <p:spPr>
          <a:xfrm>
            <a:off x="5077800" y="2482697"/>
            <a:ext cx="3687328" cy="2698343"/>
          </a:xfrm>
          <a:prstGeom prst="rect">
            <a:avLst/>
          </a:prstGeom>
        </p:spPr>
      </p:pic>
      <p:grpSp>
        <p:nvGrpSpPr>
          <p:cNvPr id="20" name="Groupe 19">
            <a:extLst>
              <a:ext uri="{FF2B5EF4-FFF2-40B4-BE49-F238E27FC236}">
                <a16:creationId xmlns:a16="http://schemas.microsoft.com/office/drawing/2014/main" id="{CC3C012E-20AF-496D-9ACC-838CD985826D}"/>
              </a:ext>
            </a:extLst>
          </p:cNvPr>
          <p:cNvGrpSpPr/>
          <p:nvPr/>
        </p:nvGrpSpPr>
        <p:grpSpPr>
          <a:xfrm>
            <a:off x="434583" y="2656664"/>
            <a:ext cx="3374815" cy="2295424"/>
            <a:chOff x="455332" y="2566196"/>
            <a:chExt cx="3774077" cy="2566986"/>
          </a:xfrm>
        </p:grpSpPr>
        <p:pic>
          <p:nvPicPr>
            <p:cNvPr id="23" name="Image 22">
              <a:extLst>
                <a:ext uri="{FF2B5EF4-FFF2-40B4-BE49-F238E27FC236}">
                  <a16:creationId xmlns:a16="http://schemas.microsoft.com/office/drawing/2014/main" id="{3AD9AA82-F8D3-4BEA-A1B9-46A68E13C1EA}"/>
                </a:ext>
              </a:extLst>
            </p:cNvPr>
            <p:cNvPicPr>
              <a:picLocks noChangeAspect="1"/>
            </p:cNvPicPr>
            <p:nvPr/>
          </p:nvPicPr>
          <p:blipFill>
            <a:blip r:embed="rId4"/>
            <a:stretch>
              <a:fillRect/>
            </a:stretch>
          </p:blipFill>
          <p:spPr>
            <a:xfrm>
              <a:off x="455332" y="2793536"/>
              <a:ext cx="3774077" cy="2125651"/>
            </a:xfrm>
            <a:prstGeom prst="rect">
              <a:avLst/>
            </a:prstGeom>
          </p:spPr>
        </p:pic>
        <p:sp>
          <p:nvSpPr>
            <p:cNvPr id="24" name="Rectangle 23">
              <a:extLst>
                <a:ext uri="{FF2B5EF4-FFF2-40B4-BE49-F238E27FC236}">
                  <a16:creationId xmlns:a16="http://schemas.microsoft.com/office/drawing/2014/main" id="{8224FA93-8D5B-4A51-94D9-24C761D74F1C}"/>
                </a:ext>
              </a:extLst>
            </p:cNvPr>
            <p:cNvSpPr/>
            <p:nvPr/>
          </p:nvSpPr>
          <p:spPr>
            <a:xfrm>
              <a:off x="1233412" y="3325459"/>
              <a:ext cx="992104" cy="200132"/>
            </a:xfrm>
            <a:prstGeom prst="rect">
              <a:avLst/>
            </a:prstGeom>
          </p:spPr>
          <p:txBody>
            <a:bodyPr wrap="square" lIns="68580" tIns="34290" rIns="68580" bIns="34290" anchor="t">
              <a:spAutoFit/>
            </a:bodyPr>
            <a:lstStyle/>
            <a:p>
              <a:pPr defTabSz="557213"/>
              <a:r>
                <a:rPr lang="fr-FR" sz="713" dirty="0">
                  <a:solidFill>
                    <a:schemeClr val="bg1"/>
                  </a:solidFill>
                  <a:latin typeface="Ubuntu"/>
                  <a:ea typeface="SimSun"/>
                </a:rPr>
                <a:t>39 adhérents</a:t>
              </a:r>
            </a:p>
          </p:txBody>
        </p:sp>
        <p:sp>
          <p:nvSpPr>
            <p:cNvPr id="25" name="Rectangle 24">
              <a:extLst>
                <a:ext uri="{FF2B5EF4-FFF2-40B4-BE49-F238E27FC236}">
                  <a16:creationId xmlns:a16="http://schemas.microsoft.com/office/drawing/2014/main" id="{B2003187-C08A-44D2-A261-8A3CAF84101D}"/>
                </a:ext>
              </a:extLst>
            </p:cNvPr>
            <p:cNvSpPr/>
            <p:nvPr/>
          </p:nvSpPr>
          <p:spPr>
            <a:xfrm>
              <a:off x="1952594" y="3856362"/>
              <a:ext cx="757214" cy="200132"/>
            </a:xfrm>
            <a:prstGeom prst="rect">
              <a:avLst/>
            </a:prstGeom>
          </p:spPr>
          <p:txBody>
            <a:bodyPr wrap="none" lIns="68580" tIns="34290" rIns="68580" bIns="34290" anchor="t">
              <a:spAutoFit/>
            </a:bodyPr>
            <a:lstStyle/>
            <a:p>
              <a:pPr defTabSz="557213"/>
              <a:r>
                <a:rPr lang="fr-FR" sz="713" dirty="0">
                  <a:solidFill>
                    <a:schemeClr val="bg1"/>
                  </a:solidFill>
                  <a:latin typeface="Ubuntu"/>
                  <a:ea typeface="SimSun"/>
                </a:rPr>
                <a:t>59 adhérents</a:t>
              </a:r>
            </a:p>
          </p:txBody>
        </p:sp>
        <p:sp>
          <p:nvSpPr>
            <p:cNvPr id="26" name="Rectangle 25">
              <a:extLst>
                <a:ext uri="{FF2B5EF4-FFF2-40B4-BE49-F238E27FC236}">
                  <a16:creationId xmlns:a16="http://schemas.microsoft.com/office/drawing/2014/main" id="{EBBFC8B1-56BC-47F9-AB72-51B2EA429C05}"/>
                </a:ext>
              </a:extLst>
            </p:cNvPr>
            <p:cNvSpPr/>
            <p:nvPr/>
          </p:nvSpPr>
          <p:spPr>
            <a:xfrm>
              <a:off x="3086002" y="3856362"/>
              <a:ext cx="932808" cy="200132"/>
            </a:xfrm>
            <a:prstGeom prst="rect">
              <a:avLst/>
            </a:prstGeom>
          </p:spPr>
          <p:txBody>
            <a:bodyPr wrap="square" lIns="68580" tIns="34290" rIns="68580" bIns="34290" anchor="t">
              <a:spAutoFit/>
            </a:bodyPr>
            <a:lstStyle/>
            <a:p>
              <a:pPr defTabSz="557213"/>
              <a:r>
                <a:rPr lang="fr-FR" sz="713" dirty="0">
                  <a:solidFill>
                    <a:schemeClr val="bg1"/>
                  </a:solidFill>
                  <a:latin typeface="Ubuntu"/>
                  <a:ea typeface="SimSun"/>
                </a:rPr>
                <a:t>5 adhérents</a:t>
              </a:r>
            </a:p>
          </p:txBody>
        </p:sp>
        <p:sp>
          <p:nvSpPr>
            <p:cNvPr id="27" name="Rectangle 26">
              <a:extLst>
                <a:ext uri="{FF2B5EF4-FFF2-40B4-BE49-F238E27FC236}">
                  <a16:creationId xmlns:a16="http://schemas.microsoft.com/office/drawing/2014/main" id="{001093BB-EDEA-44CE-8E74-6D288883C345}"/>
                </a:ext>
              </a:extLst>
            </p:cNvPr>
            <p:cNvSpPr/>
            <p:nvPr/>
          </p:nvSpPr>
          <p:spPr>
            <a:xfrm>
              <a:off x="1336392" y="2566196"/>
              <a:ext cx="1649596" cy="229029"/>
            </a:xfrm>
            <a:prstGeom prst="rect">
              <a:avLst/>
            </a:prstGeom>
          </p:spPr>
          <p:txBody>
            <a:bodyPr wrap="none">
              <a:spAutoFit/>
            </a:bodyPr>
            <a:lstStyle/>
            <a:p>
              <a:pPr defTabSz="557213"/>
              <a:r>
                <a:rPr lang="fr-FR" sz="731" b="1" i="1" dirty="0">
                  <a:solidFill>
                    <a:srgbClr val="0D2C53"/>
                  </a:solidFill>
                  <a:latin typeface="Ubuntu" panose="020B0504030602030204" pitchFamily="34" charset="0"/>
                  <a:ea typeface="SimSun" panose="02010600030101010101" pitchFamily="2" charset="-122"/>
                </a:rPr>
                <a:t>+  3 adhérents en Normandie</a:t>
              </a:r>
              <a:endParaRPr lang="fr-FR" sz="731" b="1" i="1" dirty="0">
                <a:solidFill>
                  <a:srgbClr val="0D2C53"/>
                </a:solidFill>
                <a:latin typeface="Calibri" panose="020F0502020204030204"/>
              </a:endParaRPr>
            </a:p>
          </p:txBody>
        </p:sp>
        <p:sp>
          <p:nvSpPr>
            <p:cNvPr id="28" name="Rectangle 27">
              <a:extLst>
                <a:ext uri="{FF2B5EF4-FFF2-40B4-BE49-F238E27FC236}">
                  <a16:creationId xmlns:a16="http://schemas.microsoft.com/office/drawing/2014/main" id="{D43E3C93-6D61-4B93-8E3C-513556207D96}"/>
                </a:ext>
              </a:extLst>
            </p:cNvPr>
            <p:cNvSpPr/>
            <p:nvPr/>
          </p:nvSpPr>
          <p:spPr>
            <a:xfrm>
              <a:off x="1777491" y="4904153"/>
              <a:ext cx="2081623" cy="229029"/>
            </a:xfrm>
            <a:prstGeom prst="rect">
              <a:avLst/>
            </a:prstGeom>
          </p:spPr>
          <p:txBody>
            <a:bodyPr wrap="none">
              <a:spAutoFit/>
            </a:bodyPr>
            <a:lstStyle/>
            <a:p>
              <a:pPr defTabSz="557213"/>
              <a:r>
                <a:rPr lang="fr-FR" sz="731" b="1" i="1" dirty="0">
                  <a:solidFill>
                    <a:srgbClr val="0D2C53"/>
                  </a:solidFill>
                  <a:latin typeface="Ubuntu" panose="020B0504030602030204" pitchFamily="34" charset="0"/>
                  <a:ea typeface="SimSun" panose="02010600030101010101" pitchFamily="2" charset="-122"/>
                </a:rPr>
                <a:t>+ 16 adhérents en Nouvelle-Aquitaine</a:t>
              </a:r>
              <a:endParaRPr lang="fr-FR" sz="731" b="1" i="1" dirty="0">
                <a:solidFill>
                  <a:srgbClr val="0D2C53"/>
                </a:solidFill>
                <a:latin typeface="Calibri" panose="020F0502020204030204"/>
              </a:endParaRPr>
            </a:p>
          </p:txBody>
        </p:sp>
      </p:grpSp>
      <p:sp>
        <p:nvSpPr>
          <p:cNvPr id="29" name="ZoneTexte 28">
            <a:extLst>
              <a:ext uri="{FF2B5EF4-FFF2-40B4-BE49-F238E27FC236}">
                <a16:creationId xmlns:a16="http://schemas.microsoft.com/office/drawing/2014/main" id="{E9B63517-4C19-49FE-B5B1-5E12437BFC77}"/>
              </a:ext>
            </a:extLst>
          </p:cNvPr>
          <p:cNvSpPr txBox="1"/>
          <p:nvPr/>
        </p:nvSpPr>
        <p:spPr>
          <a:xfrm>
            <a:off x="1566452" y="5327491"/>
            <a:ext cx="2216849" cy="507831"/>
          </a:xfrm>
          <a:prstGeom prst="rect">
            <a:avLst/>
          </a:prstGeom>
          <a:noFill/>
        </p:spPr>
        <p:txBody>
          <a:bodyPr wrap="square">
            <a:spAutoFit/>
          </a:bodyPr>
          <a:lstStyle/>
          <a:p>
            <a:r>
              <a:rPr lang="fr-FR" sz="1350" dirty="0">
                <a:hlinkClick r:id="rId5"/>
              </a:rPr>
              <a:t>lien vers la carte en ligne</a:t>
            </a:r>
            <a:endParaRPr lang="fr-FR" sz="1350" dirty="0"/>
          </a:p>
          <a:p>
            <a:endParaRPr lang="fr-FR" sz="1350" dirty="0"/>
          </a:p>
        </p:txBody>
      </p:sp>
    </p:spTree>
    <p:extLst>
      <p:ext uri="{BB962C8B-B14F-4D97-AF65-F5344CB8AC3E}">
        <p14:creationId xmlns:p14="http://schemas.microsoft.com/office/powerpoint/2010/main" val="3996777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1"/>
            <a:ext cx="9144000" cy="6857999"/>
          </a:xfrm>
          <a:prstGeom prst="rect">
            <a:avLst/>
          </a:prstGeom>
        </p:spPr>
      </p:pic>
      <p:sp>
        <p:nvSpPr>
          <p:cNvPr id="6" name="Espace réservé du contenu 3"/>
          <p:cNvSpPr txBox="1">
            <a:spLocks/>
          </p:cNvSpPr>
          <p:nvPr/>
        </p:nvSpPr>
        <p:spPr>
          <a:xfrm>
            <a:off x="1203159" y="2289008"/>
            <a:ext cx="7249026" cy="36004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smtClean="0">
                <a:latin typeface="Arial" panose="020B0604020202020204" pitchFamily="34" charset="0"/>
                <a:cs typeface="Arial" panose="020B0604020202020204" pitchFamily="34" charset="0"/>
              </a:rPr>
              <a:t>Introduction de M. le Maire</a:t>
            </a:r>
          </a:p>
          <a:p>
            <a:pPr algn="l"/>
            <a:endParaRPr lang="fr-FR" sz="1800" dirty="0" smtClean="0">
              <a:latin typeface="Arial" panose="020B0604020202020204" pitchFamily="34" charset="0"/>
              <a:cs typeface="Arial" panose="020B0604020202020204" pitchFamily="34" charset="0"/>
            </a:endParaRPr>
          </a:p>
          <a:p>
            <a:pPr marL="457200" indent="-457200" algn="l">
              <a:buFont typeface="+mj-lt"/>
              <a:buAutoNum type="arabicPeriod"/>
            </a:pPr>
            <a:r>
              <a:rPr lang="fr-FR" sz="1800" dirty="0" smtClean="0">
                <a:latin typeface="Arial" panose="020B0604020202020204" pitchFamily="34" charset="0"/>
                <a:cs typeface="Arial" panose="020B0604020202020204" pitchFamily="34" charset="0"/>
              </a:rPr>
              <a:t>Le contexte</a:t>
            </a:r>
          </a:p>
          <a:p>
            <a:pPr marL="457200" indent="-457200" algn="l">
              <a:buFont typeface="+mj-lt"/>
              <a:buAutoNum type="arabicPeriod"/>
            </a:pPr>
            <a:r>
              <a:rPr lang="fr-FR" sz="1800" dirty="0" smtClean="0">
                <a:latin typeface="Arial" panose="020B0604020202020204" pitchFamily="34" charset="0"/>
                <a:cs typeface="Arial" panose="020B0604020202020204" pitchFamily="34" charset="0"/>
              </a:rPr>
              <a:t>Le Schéma de Promotion des Achats Socialement et Ecologiquement Responsable (SPASER) de la Ville de Tours</a:t>
            </a:r>
          </a:p>
          <a:p>
            <a:pPr marL="457200" indent="-457200" algn="l">
              <a:buFont typeface="+mj-lt"/>
              <a:buAutoNum type="arabicPeriod"/>
            </a:pPr>
            <a:r>
              <a:rPr lang="fr-FR" sz="1800" dirty="0" smtClean="0">
                <a:latin typeface="Arial" panose="020B0604020202020204" pitchFamily="34" charset="0"/>
                <a:cs typeface="Arial" panose="020B0604020202020204" pitchFamily="34" charset="0"/>
              </a:rPr>
              <a:t>Les outils de mise en œuvre </a:t>
            </a:r>
          </a:p>
          <a:p>
            <a:pPr marL="457200" indent="-457200" algn="l">
              <a:buFont typeface="+mj-lt"/>
              <a:buAutoNum type="arabicPeriod"/>
            </a:pPr>
            <a:r>
              <a:rPr lang="fr-FR" sz="1800" dirty="0" smtClean="0">
                <a:latin typeface="Arial" panose="020B0604020202020204" pitchFamily="34" charset="0"/>
                <a:cs typeface="Arial" panose="020B0604020202020204" pitchFamily="34" charset="0"/>
              </a:rPr>
              <a:t>Témoignages</a:t>
            </a:r>
          </a:p>
          <a:p>
            <a:pPr marL="457200" indent="-457200" algn="l">
              <a:buFont typeface="+mj-lt"/>
              <a:buAutoNum type="arabicPeriod"/>
            </a:pPr>
            <a:endParaRPr lang="fr-FR" sz="1800" dirty="0" smtClean="0">
              <a:latin typeface="Arial" panose="020B0604020202020204" pitchFamily="34" charset="0"/>
              <a:cs typeface="Arial" panose="020B0604020202020204" pitchFamily="34" charset="0"/>
            </a:endParaRPr>
          </a:p>
          <a:p>
            <a:pPr marL="914400" lvl="1" indent="-457200" algn="l">
              <a:buFont typeface="+mj-lt"/>
              <a:buAutoNum type="alphaLcPeriod"/>
            </a:pPr>
            <a:endParaRPr lang="fr-FR" sz="1400" dirty="0">
              <a:latin typeface="Arial" panose="020B0604020202020204" pitchFamily="34" charset="0"/>
              <a:cs typeface="Arial" panose="020B0604020202020204" pitchFamily="34" charset="0"/>
            </a:endParaRPr>
          </a:p>
          <a:p>
            <a:pPr marL="914400" lvl="1" indent="-457200" algn="l">
              <a:buFont typeface="+mj-lt"/>
              <a:buAutoNum type="alphaLcPeriod"/>
            </a:pPr>
            <a:endParaRPr lang="fr-FR" sz="1400" dirty="0" smtClean="0">
              <a:latin typeface="Arial" panose="020B0604020202020204" pitchFamily="34" charset="0"/>
              <a:cs typeface="Arial" panose="020B0604020202020204" pitchFamily="34" charset="0"/>
            </a:endParaRPr>
          </a:p>
          <a:p>
            <a:pPr marL="457200" indent="-457200" algn="l">
              <a:buFont typeface="+mj-lt"/>
              <a:buAutoNum type="arabicPeriod"/>
            </a:pPr>
            <a:endParaRPr lang="fr-FR" sz="1800" dirty="0" smtClean="0">
              <a:latin typeface="Arial" panose="020B0604020202020204" pitchFamily="34" charset="0"/>
              <a:cs typeface="Arial" panose="020B0604020202020204" pitchFamily="34" charset="0"/>
            </a:endParaRPr>
          </a:p>
          <a:p>
            <a:endParaRPr lang="fr-FR" dirty="0" smtClean="0"/>
          </a:p>
        </p:txBody>
      </p:sp>
      <p:sp>
        <p:nvSpPr>
          <p:cNvPr id="7" name="ZoneTexte 6"/>
          <p:cNvSpPr txBox="1"/>
          <p:nvPr/>
        </p:nvSpPr>
        <p:spPr>
          <a:xfrm>
            <a:off x="980901" y="759784"/>
            <a:ext cx="4887884" cy="769441"/>
          </a:xfrm>
          <a:prstGeom prst="rect">
            <a:avLst/>
          </a:prstGeom>
          <a:noFill/>
        </p:spPr>
        <p:txBody>
          <a:bodyPr wrap="square" rtlCol="0">
            <a:spAutoFit/>
          </a:bodyPr>
          <a:lstStyle/>
          <a:p>
            <a:r>
              <a:rPr lang="fr-FR" sz="4400" b="1" dirty="0" smtClean="0">
                <a:latin typeface="Arial" panose="020B0604020202020204" pitchFamily="34" charset="0"/>
                <a:cs typeface="Arial" panose="020B0604020202020204" pitchFamily="34" charset="0"/>
              </a:rPr>
              <a:t>Sommaire</a:t>
            </a:r>
            <a:endParaRPr lang="fr-FR" sz="4400" b="1" dirty="0">
              <a:latin typeface="Arial" panose="020B0604020202020204" pitchFamily="34" charset="0"/>
              <a:cs typeface="Arial" panose="020B0604020202020204" pitchFamily="34" charset="0"/>
            </a:endParaRPr>
          </a:p>
        </p:txBody>
      </p:sp>
      <p:cxnSp>
        <p:nvCxnSpPr>
          <p:cNvPr id="8" name="Connecteur droit 7"/>
          <p:cNvCxnSpPr/>
          <p:nvPr/>
        </p:nvCxnSpPr>
        <p:spPr>
          <a:xfrm>
            <a:off x="16625" y="1740421"/>
            <a:ext cx="340821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a:xfrm>
            <a:off x="7086600" y="6492874"/>
            <a:ext cx="2057400" cy="365125"/>
          </a:xfrm>
        </p:spPr>
        <p:txBody>
          <a:bodyPr/>
          <a:lstStyle/>
          <a:p>
            <a:fld id="{4C57B81B-FB08-4577-931C-EBB15B38C019}" type="slidenum">
              <a:rPr lang="fr-FR" smtClean="0"/>
              <a:t>2</a:t>
            </a:fld>
            <a:endParaRPr lang="fr-FR" dirty="0"/>
          </a:p>
        </p:txBody>
      </p:sp>
    </p:spTree>
    <p:extLst>
      <p:ext uri="{BB962C8B-B14F-4D97-AF65-F5344CB8AC3E}">
        <p14:creationId xmlns:p14="http://schemas.microsoft.com/office/powerpoint/2010/main" val="3108718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4175A989-5ED2-E346-B41E-205113FE061C}"/>
              </a:ext>
            </a:extLst>
          </p:cNvPr>
          <p:cNvGrpSpPr/>
          <p:nvPr/>
        </p:nvGrpSpPr>
        <p:grpSpPr>
          <a:xfrm>
            <a:off x="558184" y="-331256"/>
            <a:ext cx="8154214" cy="170684"/>
            <a:chOff x="782164" y="364047"/>
            <a:chExt cx="10872285" cy="639563"/>
          </a:xfrm>
        </p:grpSpPr>
        <p:sp>
          <p:nvSpPr>
            <p:cNvPr id="3" name="Rectangle 2">
              <a:extLst>
                <a:ext uri="{FF2B5EF4-FFF2-40B4-BE49-F238E27FC236}">
                  <a16:creationId xmlns:a16="http://schemas.microsoft.com/office/drawing/2014/main" id="{D0436588-9932-3447-959C-1FD8AD2E21A6}"/>
                </a:ext>
              </a:extLst>
            </p:cNvPr>
            <p:cNvSpPr/>
            <p:nvPr/>
          </p:nvSpPr>
          <p:spPr>
            <a:xfrm>
              <a:off x="782164"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16" name="Rectangle 15">
              <a:extLst>
                <a:ext uri="{FF2B5EF4-FFF2-40B4-BE49-F238E27FC236}">
                  <a16:creationId xmlns:a16="http://schemas.microsoft.com/office/drawing/2014/main" id="{6336A9F1-FEBC-2440-BFBE-07AEDC29B515}"/>
                </a:ext>
              </a:extLst>
            </p:cNvPr>
            <p:cNvSpPr/>
            <p:nvPr/>
          </p:nvSpPr>
          <p:spPr>
            <a:xfrm>
              <a:off x="3646725"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19" name="Rectangle 18">
              <a:extLst>
                <a:ext uri="{FF2B5EF4-FFF2-40B4-BE49-F238E27FC236}">
                  <a16:creationId xmlns:a16="http://schemas.microsoft.com/office/drawing/2014/main" id="{25D68579-7821-AC4F-90F1-105E21E39EE7}"/>
                </a:ext>
              </a:extLst>
            </p:cNvPr>
            <p:cNvSpPr/>
            <p:nvPr/>
          </p:nvSpPr>
          <p:spPr>
            <a:xfrm>
              <a:off x="6448131"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sp>
          <p:nvSpPr>
            <p:cNvPr id="21" name="Rectangle 20">
              <a:extLst>
                <a:ext uri="{FF2B5EF4-FFF2-40B4-BE49-F238E27FC236}">
                  <a16:creationId xmlns:a16="http://schemas.microsoft.com/office/drawing/2014/main" id="{AF35FCFD-E33B-7749-9B88-D4952116B988}"/>
                </a:ext>
              </a:extLst>
            </p:cNvPr>
            <p:cNvSpPr/>
            <p:nvPr/>
          </p:nvSpPr>
          <p:spPr>
            <a:xfrm>
              <a:off x="9312692" y="364047"/>
              <a:ext cx="2341757" cy="639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a:t> </a:t>
              </a:r>
            </a:p>
          </p:txBody>
        </p:sp>
      </p:grpSp>
      <p:graphicFrame>
        <p:nvGraphicFramePr>
          <p:cNvPr id="8" name="Diagramme 7">
            <a:extLst>
              <a:ext uri="{FF2B5EF4-FFF2-40B4-BE49-F238E27FC236}">
                <a16:creationId xmlns:a16="http://schemas.microsoft.com/office/drawing/2014/main" id="{5254226E-1026-4128-A720-E0D93F54A5B8}"/>
              </a:ext>
            </a:extLst>
          </p:cNvPr>
          <p:cNvGraphicFramePr/>
          <p:nvPr/>
        </p:nvGraphicFramePr>
        <p:xfrm>
          <a:off x="2175241" y="2478847"/>
          <a:ext cx="4575363" cy="306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ZoneTexte 23">
            <a:extLst>
              <a:ext uri="{FF2B5EF4-FFF2-40B4-BE49-F238E27FC236}">
                <a16:creationId xmlns:a16="http://schemas.microsoft.com/office/drawing/2014/main" id="{2CBF5E14-0D0A-430E-AADE-5F6413C8351A}"/>
              </a:ext>
            </a:extLst>
          </p:cNvPr>
          <p:cNvSpPr txBox="1"/>
          <p:nvPr/>
        </p:nvSpPr>
        <p:spPr>
          <a:xfrm>
            <a:off x="3467939" y="1572937"/>
            <a:ext cx="2038507" cy="669414"/>
          </a:xfrm>
          <a:prstGeom prst="rect">
            <a:avLst/>
          </a:prstGeom>
          <a:noFill/>
        </p:spPr>
        <p:txBody>
          <a:bodyPr wrap="none" rtlCol="0">
            <a:spAutoFit/>
          </a:bodyPr>
          <a:lstStyle/>
          <a:p>
            <a:r>
              <a:rPr lang="fr-FR" sz="2400" b="1" dirty="0">
                <a:latin typeface="Roboto Condensed" panose="02000000000000000000" pitchFamily="2" charset="0"/>
                <a:ea typeface="Roboto Condensed" panose="02000000000000000000" pitchFamily="2" charset="0"/>
              </a:rPr>
              <a:t>Notre ambition</a:t>
            </a:r>
          </a:p>
          <a:p>
            <a:pPr algn="ctr"/>
            <a:r>
              <a:rPr lang="fr-FR" sz="1350" i="1" dirty="0">
                <a:latin typeface="Roboto Condensed" panose="02000000000000000000" pitchFamily="2" charset="0"/>
                <a:ea typeface="Roboto Condensed" panose="02000000000000000000" pitchFamily="2" charset="0"/>
              </a:rPr>
              <a:t>Faire gagner du temps</a:t>
            </a:r>
            <a:endParaRPr lang="fr-FR" sz="2400" i="1" dirty="0">
              <a:latin typeface="Roboto Condensed" panose="02000000000000000000" pitchFamily="2" charset="0"/>
              <a:ea typeface="Roboto Condensed" panose="02000000000000000000" pitchFamily="2" charset="0"/>
            </a:endParaRPr>
          </a:p>
        </p:txBody>
      </p:sp>
      <p:pic>
        <p:nvPicPr>
          <p:cNvPr id="6" name="Image 5">
            <a:extLst>
              <a:ext uri="{FF2B5EF4-FFF2-40B4-BE49-F238E27FC236}">
                <a16:creationId xmlns:a16="http://schemas.microsoft.com/office/drawing/2014/main" id="{8F1F5D03-B46B-40C7-8B35-401DA348EB1A}"/>
              </a:ext>
            </a:extLst>
          </p:cNvPr>
          <p:cNvPicPr>
            <a:picLocks noChangeAspect="1"/>
          </p:cNvPicPr>
          <p:nvPr/>
        </p:nvPicPr>
        <p:blipFill>
          <a:blip r:embed="rId8"/>
          <a:stretch>
            <a:fillRect/>
          </a:stretch>
        </p:blipFill>
        <p:spPr>
          <a:xfrm>
            <a:off x="6902351" y="2603797"/>
            <a:ext cx="1354324" cy="1235743"/>
          </a:xfrm>
          <a:prstGeom prst="rect">
            <a:avLst/>
          </a:prstGeom>
        </p:spPr>
      </p:pic>
      <p:pic>
        <p:nvPicPr>
          <p:cNvPr id="9" name="Image 8">
            <a:extLst>
              <a:ext uri="{FF2B5EF4-FFF2-40B4-BE49-F238E27FC236}">
                <a16:creationId xmlns:a16="http://schemas.microsoft.com/office/drawing/2014/main" id="{113BBCCF-0261-4D5F-8834-AD3BFAC4D15D}"/>
              </a:ext>
            </a:extLst>
          </p:cNvPr>
          <p:cNvPicPr>
            <a:picLocks noChangeAspect="1"/>
          </p:cNvPicPr>
          <p:nvPr/>
        </p:nvPicPr>
        <p:blipFill>
          <a:blip r:embed="rId9"/>
          <a:stretch>
            <a:fillRect/>
          </a:stretch>
        </p:blipFill>
        <p:spPr>
          <a:xfrm>
            <a:off x="6902350" y="4070436"/>
            <a:ext cx="1306400" cy="1259743"/>
          </a:xfrm>
          <a:prstGeom prst="rect">
            <a:avLst/>
          </a:prstGeom>
        </p:spPr>
      </p:pic>
      <p:pic>
        <p:nvPicPr>
          <p:cNvPr id="22" name="Image 21">
            <a:extLst>
              <a:ext uri="{FF2B5EF4-FFF2-40B4-BE49-F238E27FC236}">
                <a16:creationId xmlns:a16="http://schemas.microsoft.com/office/drawing/2014/main" id="{D67008C5-5C7E-43C6-92E7-F7F7C4B8AB51}"/>
              </a:ext>
            </a:extLst>
          </p:cNvPr>
          <p:cNvPicPr>
            <a:picLocks noChangeAspect="1"/>
          </p:cNvPicPr>
          <p:nvPr/>
        </p:nvPicPr>
        <p:blipFill>
          <a:blip r:embed="rId10"/>
          <a:stretch>
            <a:fillRect/>
          </a:stretch>
        </p:blipFill>
        <p:spPr>
          <a:xfrm>
            <a:off x="891130" y="4181038"/>
            <a:ext cx="1132364" cy="1149140"/>
          </a:xfrm>
          <a:prstGeom prst="rect">
            <a:avLst/>
          </a:prstGeom>
        </p:spPr>
      </p:pic>
      <p:pic>
        <p:nvPicPr>
          <p:cNvPr id="25" name="Image 24">
            <a:extLst>
              <a:ext uri="{FF2B5EF4-FFF2-40B4-BE49-F238E27FC236}">
                <a16:creationId xmlns:a16="http://schemas.microsoft.com/office/drawing/2014/main" id="{E65CE9FC-0E0B-48C1-95D8-626932EF6372}"/>
              </a:ext>
            </a:extLst>
          </p:cNvPr>
          <p:cNvPicPr>
            <a:picLocks noChangeAspect="1"/>
          </p:cNvPicPr>
          <p:nvPr/>
        </p:nvPicPr>
        <p:blipFill>
          <a:blip r:embed="rId11"/>
          <a:stretch>
            <a:fillRect/>
          </a:stretch>
        </p:blipFill>
        <p:spPr>
          <a:xfrm>
            <a:off x="849190" y="2715564"/>
            <a:ext cx="1174304" cy="1123976"/>
          </a:xfrm>
          <a:prstGeom prst="rect">
            <a:avLst/>
          </a:prstGeom>
        </p:spPr>
      </p:pic>
    </p:spTree>
    <p:extLst>
      <p:ext uri="{BB962C8B-B14F-4D97-AF65-F5344CB8AC3E}">
        <p14:creationId xmlns:p14="http://schemas.microsoft.com/office/powerpoint/2010/main" val="1123586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a:extLst>
              <a:ext uri="{FF2B5EF4-FFF2-40B4-BE49-F238E27FC236}">
                <a16:creationId xmlns:a16="http://schemas.microsoft.com/office/drawing/2014/main" id="{F095E34D-87E4-416E-A43F-7E6F6B0EA3C4}"/>
              </a:ext>
            </a:extLst>
          </p:cNvPr>
          <p:cNvGraphicFramePr/>
          <p:nvPr>
            <p:extLst/>
          </p:nvPr>
        </p:nvGraphicFramePr>
        <p:xfrm>
          <a:off x="402865" y="1563978"/>
          <a:ext cx="39017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numéro de diapositive 1">
            <a:extLst>
              <a:ext uri="{FF2B5EF4-FFF2-40B4-BE49-F238E27FC236}">
                <a16:creationId xmlns:a16="http://schemas.microsoft.com/office/drawing/2014/main" id="{98DB3AE6-CBED-4F5C-904D-9D51E6A7B9D7}"/>
              </a:ext>
            </a:extLst>
          </p:cNvPr>
          <p:cNvSpPr>
            <a:spLocks noGrp="1"/>
          </p:cNvSpPr>
          <p:nvPr>
            <p:ph type="sldNum" sz="quarter" idx="4294967295"/>
          </p:nvPr>
        </p:nvSpPr>
        <p:spPr>
          <a:xfrm>
            <a:off x="8821884" y="5702325"/>
            <a:ext cx="150019" cy="273844"/>
          </a:xfrm>
        </p:spPr>
        <p:txBody>
          <a:bodyPr/>
          <a:lstStyle/>
          <a:p>
            <a:fld id="{B3ECF7AE-2163-4543-8412-63A168D0EB7A}" type="slidenum">
              <a:rPr lang="fr-FR" smtClean="0"/>
              <a:t>21</a:t>
            </a:fld>
            <a:endParaRPr lang="fr-FR" dirty="0"/>
          </a:p>
        </p:txBody>
      </p:sp>
      <p:graphicFrame>
        <p:nvGraphicFramePr>
          <p:cNvPr id="11" name="Diagramme 10">
            <a:extLst>
              <a:ext uri="{FF2B5EF4-FFF2-40B4-BE49-F238E27FC236}">
                <a16:creationId xmlns:a16="http://schemas.microsoft.com/office/drawing/2014/main" id="{9A554A6D-AB10-4147-8240-8D4E134AB000}"/>
              </a:ext>
            </a:extLst>
          </p:cNvPr>
          <p:cNvGraphicFramePr/>
          <p:nvPr>
            <p:extLst/>
          </p:nvPr>
        </p:nvGraphicFramePr>
        <p:xfrm>
          <a:off x="4846650" y="1692137"/>
          <a:ext cx="3901772" cy="37927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ZoneTexte 4">
            <a:extLst>
              <a:ext uri="{FF2B5EF4-FFF2-40B4-BE49-F238E27FC236}">
                <a16:creationId xmlns:a16="http://schemas.microsoft.com/office/drawing/2014/main" id="{3561F37A-E436-4A84-8B6E-DC1DD02D9D08}"/>
              </a:ext>
            </a:extLst>
          </p:cNvPr>
          <p:cNvSpPr txBox="1"/>
          <p:nvPr/>
        </p:nvSpPr>
        <p:spPr>
          <a:xfrm>
            <a:off x="3628952" y="1125396"/>
            <a:ext cx="1640193" cy="461665"/>
          </a:xfrm>
          <a:prstGeom prst="rect">
            <a:avLst/>
          </a:prstGeom>
          <a:noFill/>
        </p:spPr>
        <p:txBody>
          <a:bodyPr wrap="none" rtlCol="0">
            <a:spAutoFit/>
          </a:bodyPr>
          <a:lstStyle/>
          <a:p>
            <a:r>
              <a:rPr lang="fr-FR" sz="2400" b="1" dirty="0">
                <a:latin typeface="Roboto Condensed" panose="02000000000000000000" pitchFamily="2" charset="0"/>
                <a:ea typeface="Roboto Condensed" panose="02000000000000000000" pitchFamily="2" charset="0"/>
              </a:rPr>
              <a:t>Nos actions</a:t>
            </a:r>
          </a:p>
        </p:txBody>
      </p:sp>
    </p:spTree>
    <p:extLst>
      <p:ext uri="{BB962C8B-B14F-4D97-AF65-F5344CB8AC3E}">
        <p14:creationId xmlns:p14="http://schemas.microsoft.com/office/powerpoint/2010/main" val="2725667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9">
            <a:extLst>
              <a:ext uri="{FF2B5EF4-FFF2-40B4-BE49-F238E27FC236}">
                <a16:creationId xmlns:a16="http://schemas.microsoft.com/office/drawing/2014/main" id="{2018DC48-D850-4135-A93D-02D88C4140E5}"/>
              </a:ext>
            </a:extLst>
          </p:cNvPr>
          <p:cNvSpPr>
            <a:spLocks noChangeArrowheads="1"/>
          </p:cNvSpPr>
          <p:nvPr/>
        </p:nvSpPr>
        <p:spPr bwMode="auto">
          <a:xfrm>
            <a:off x="114300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r-FR" sz="1350"/>
          </a:p>
        </p:txBody>
      </p:sp>
      <p:sp>
        <p:nvSpPr>
          <p:cNvPr id="36" name="Zone de texte 2">
            <a:extLst>
              <a:ext uri="{FF2B5EF4-FFF2-40B4-BE49-F238E27FC236}">
                <a16:creationId xmlns:a16="http://schemas.microsoft.com/office/drawing/2014/main" id="{63A1F18A-60B6-469C-98B3-36F03119595F}"/>
              </a:ext>
            </a:extLst>
          </p:cNvPr>
          <p:cNvSpPr txBox="1">
            <a:spLocks noChangeArrowheads="1"/>
          </p:cNvSpPr>
          <p:nvPr/>
        </p:nvSpPr>
        <p:spPr bwMode="auto">
          <a:xfrm rot="780000">
            <a:off x="6299019" y="1456255"/>
            <a:ext cx="1306484" cy="518160"/>
          </a:xfrm>
          <a:prstGeom prst="rect">
            <a:avLst/>
          </a:prstGeom>
          <a:noFill/>
          <a:ln w="9525">
            <a:noFill/>
            <a:miter lim="800000"/>
            <a:headEnd/>
            <a:tailEnd/>
          </a:ln>
        </p:spPr>
        <p:txBody>
          <a:bodyPr rot="0" vert="horz" wrap="square" lIns="68580" tIns="34290" rIns="68580" bIns="34290" anchor="t" anchorCtr="0">
            <a:noAutofit/>
          </a:bodyPr>
          <a:lstStyle/>
          <a:p>
            <a:pPr>
              <a:lnSpc>
                <a:spcPct val="107000"/>
              </a:lnSpc>
              <a:spcAft>
                <a:spcPts val="600"/>
              </a:spcAft>
            </a:pPr>
            <a:endParaRPr lang="fr-FR"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D0E076F9-5E49-4E9C-BA8A-0C4BD6880075}"/>
              </a:ext>
            </a:extLst>
          </p:cNvPr>
          <p:cNvSpPr txBox="1"/>
          <p:nvPr/>
        </p:nvSpPr>
        <p:spPr>
          <a:xfrm>
            <a:off x="1143001" y="5093471"/>
            <a:ext cx="1155526" cy="115416"/>
          </a:xfrm>
          <a:prstGeom prst="rect">
            <a:avLst/>
          </a:prstGeom>
          <a:solidFill>
            <a:schemeClr val="bg1"/>
          </a:solidFill>
        </p:spPr>
        <p:txBody>
          <a:bodyPr wrap="square" lIns="0" tIns="0" rIns="0" bIns="0" rtlCol="0">
            <a:spAutoFit/>
          </a:bodyPr>
          <a:lstStyle/>
          <a:p>
            <a:endParaRPr lang="fr-FR" sz="750" dirty="0"/>
          </a:p>
        </p:txBody>
      </p:sp>
      <p:sp>
        <p:nvSpPr>
          <p:cNvPr id="18" name="ZoneTexte 17">
            <a:extLst>
              <a:ext uri="{FF2B5EF4-FFF2-40B4-BE49-F238E27FC236}">
                <a16:creationId xmlns:a16="http://schemas.microsoft.com/office/drawing/2014/main" id="{4CE12A30-E9D0-472C-A6F8-8D383678DBD7}"/>
              </a:ext>
            </a:extLst>
          </p:cNvPr>
          <p:cNvSpPr txBox="1"/>
          <p:nvPr/>
        </p:nvSpPr>
        <p:spPr>
          <a:xfrm>
            <a:off x="2458403" y="2178823"/>
            <a:ext cx="2582333" cy="1754326"/>
          </a:xfrm>
          <a:prstGeom prst="rect">
            <a:avLst/>
          </a:prstGeom>
          <a:noFill/>
          <a:ln>
            <a:solidFill>
              <a:srgbClr val="17375E"/>
            </a:solidFill>
          </a:ln>
        </p:spPr>
        <p:txBody>
          <a:bodyPr wrap="square">
            <a:spAutoFit/>
          </a:bodyPr>
          <a:lstStyle/>
          <a:p>
            <a:pPr>
              <a:defRPr sz="1800" b="0" i="0" u="none" strike="noStrike" kern="0" cap="none" spc="0" baseline="0">
                <a:solidFill>
                  <a:srgbClr val="000000"/>
                </a:solidFill>
                <a:uFillTx/>
              </a:defRPr>
            </a:pPr>
            <a:r>
              <a:rPr lang="fr-FR" sz="1200" b="1" dirty="0">
                <a:solidFill>
                  <a:srgbClr val="002060"/>
                </a:solidFill>
                <a:latin typeface="Roboto Condensed" panose="02000000000000000000" pitchFamily="2" charset="0"/>
                <a:ea typeface="Roboto Condensed" panose="02000000000000000000" pitchFamily="2" charset="0"/>
              </a:rPr>
              <a:t>Objectifs 2020 : </a:t>
            </a:r>
          </a:p>
          <a:p>
            <a:pP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defRPr sz="1800" b="0" i="0" u="none" strike="noStrike" kern="0" cap="none" spc="0" baseline="0">
                <a:solidFill>
                  <a:srgbClr val="000000"/>
                </a:solidFill>
                <a:uFillTx/>
              </a:defRPr>
            </a:pPr>
            <a:r>
              <a:rPr lang="fr-FR" sz="1200" b="1" dirty="0">
                <a:solidFill>
                  <a:srgbClr val="5DBAA2"/>
                </a:solidFill>
                <a:latin typeface="Roboto Condensed" panose="02000000000000000000" pitchFamily="2" charset="0"/>
                <a:ea typeface="Roboto Condensed" panose="02000000000000000000" pitchFamily="2" charset="0"/>
              </a:rPr>
              <a:t>25 %</a:t>
            </a:r>
            <a:r>
              <a:rPr lang="fr-FR" sz="1200" dirty="0">
                <a:solidFill>
                  <a:srgbClr val="002060"/>
                </a:solidFill>
                <a:latin typeface="Roboto Condensed" panose="02000000000000000000" pitchFamily="2" charset="0"/>
                <a:ea typeface="Roboto Condensed" panose="02000000000000000000" pitchFamily="2" charset="0"/>
              </a:rPr>
              <a:t> des marchés passés au cours de l’année comprennent au moins une </a:t>
            </a:r>
            <a:r>
              <a:rPr lang="fr-FR" sz="1200" b="1" dirty="0">
                <a:solidFill>
                  <a:srgbClr val="5DBAA2"/>
                </a:solidFill>
                <a:latin typeface="Roboto Condensed" panose="02000000000000000000" pitchFamily="2" charset="0"/>
                <a:ea typeface="Roboto Condensed" panose="02000000000000000000" pitchFamily="2" charset="0"/>
              </a:rPr>
              <a:t>disposition sociale</a:t>
            </a:r>
            <a:endParaRPr lang="fr-FR" sz="1200" dirty="0">
              <a:solidFill>
                <a:srgbClr val="002060"/>
              </a:solidFill>
              <a:latin typeface="Roboto Condensed" panose="02000000000000000000" pitchFamily="2" charset="0"/>
              <a:ea typeface="Roboto Condensed" panose="02000000000000000000" pitchFamily="2" charset="0"/>
            </a:endParaRPr>
          </a:p>
          <a:p>
            <a:pP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defRPr sz="1800" b="0" i="0" u="none" strike="noStrike" kern="0" cap="none" spc="0" baseline="0">
                <a:solidFill>
                  <a:srgbClr val="000000"/>
                </a:solidFill>
                <a:uFillTx/>
              </a:defRPr>
            </a:pPr>
            <a:r>
              <a:rPr lang="fr-FR" sz="1200" b="1" dirty="0">
                <a:solidFill>
                  <a:srgbClr val="5DBAA2"/>
                </a:solidFill>
                <a:latin typeface="Roboto Condensed" panose="02000000000000000000" pitchFamily="2" charset="0"/>
                <a:ea typeface="Roboto Condensed" panose="02000000000000000000" pitchFamily="2" charset="0"/>
              </a:rPr>
              <a:t>30 % </a:t>
            </a:r>
            <a:r>
              <a:rPr lang="fr-FR" sz="1200" dirty="0">
                <a:solidFill>
                  <a:srgbClr val="002060"/>
                </a:solidFill>
                <a:latin typeface="Roboto Condensed" panose="02000000000000000000" pitchFamily="2" charset="0"/>
                <a:ea typeface="Roboto Condensed" panose="02000000000000000000" pitchFamily="2" charset="0"/>
              </a:rPr>
              <a:t>des marchés passés au cours de l’année comprennent au moins une </a:t>
            </a:r>
            <a:r>
              <a:rPr lang="fr-FR" sz="1200" b="1" dirty="0">
                <a:solidFill>
                  <a:srgbClr val="5DBAA2"/>
                </a:solidFill>
                <a:latin typeface="Roboto Condensed" panose="02000000000000000000" pitchFamily="2" charset="0"/>
                <a:ea typeface="Roboto Condensed" panose="02000000000000000000" pitchFamily="2" charset="0"/>
              </a:rPr>
              <a:t>disposition environnementale</a:t>
            </a:r>
            <a:endParaRPr lang="fr-FR" sz="1200" dirty="0">
              <a:solidFill>
                <a:srgbClr val="002060"/>
              </a:solidFill>
              <a:latin typeface="Roboto Condensed" panose="02000000000000000000" pitchFamily="2" charset="0"/>
              <a:ea typeface="Roboto Condensed" panose="02000000000000000000" pitchFamily="2" charset="0"/>
            </a:endParaRPr>
          </a:p>
        </p:txBody>
      </p:sp>
      <p:sp>
        <p:nvSpPr>
          <p:cNvPr id="19" name="ZoneTexte 18">
            <a:extLst>
              <a:ext uri="{FF2B5EF4-FFF2-40B4-BE49-F238E27FC236}">
                <a16:creationId xmlns:a16="http://schemas.microsoft.com/office/drawing/2014/main" id="{F196497B-200D-4D50-9480-FDFDFD97FB3E}"/>
              </a:ext>
            </a:extLst>
          </p:cNvPr>
          <p:cNvSpPr txBox="1"/>
          <p:nvPr/>
        </p:nvSpPr>
        <p:spPr>
          <a:xfrm>
            <a:off x="2458403" y="4088680"/>
            <a:ext cx="5150996" cy="1384995"/>
          </a:xfrm>
          <a:prstGeom prst="rect">
            <a:avLst/>
          </a:prstGeom>
          <a:noFill/>
          <a:ln>
            <a:solidFill>
              <a:srgbClr val="17375E"/>
            </a:solidFill>
          </a:ln>
        </p:spPr>
        <p:txBody>
          <a:bodyPr wrap="square">
            <a:spAutoFit/>
          </a:bodyPr>
          <a:lstStyle/>
          <a:p>
            <a:r>
              <a:rPr lang="fr-FR" sz="1200" b="1" dirty="0">
                <a:solidFill>
                  <a:srgbClr val="002060"/>
                </a:solidFill>
                <a:latin typeface="Roboto Condensed" panose="02000000000000000000" pitchFamily="2" charset="0"/>
                <a:ea typeface="Roboto Condensed" panose="02000000000000000000" pitchFamily="2" charset="0"/>
              </a:rPr>
              <a:t>Objectifs 2025 : </a:t>
            </a:r>
          </a:p>
          <a:p>
            <a:endParaRPr lang="fr-FR" sz="1200" dirty="0"/>
          </a:p>
          <a:p>
            <a:r>
              <a:rPr lang="fr-FR" sz="1200" b="1" dirty="0">
                <a:solidFill>
                  <a:srgbClr val="5DBAA2"/>
                </a:solidFill>
                <a:latin typeface="Roboto Condensed" panose="02000000000000000000" pitchFamily="2" charset="0"/>
                <a:ea typeface="Roboto Condensed" panose="02000000000000000000" pitchFamily="2" charset="0"/>
              </a:rPr>
              <a:t>30% </a:t>
            </a:r>
            <a:r>
              <a:rPr lang="fr-FR" sz="1200" dirty="0">
                <a:solidFill>
                  <a:srgbClr val="002060"/>
                </a:solidFill>
                <a:latin typeface="Roboto Condensed" panose="02000000000000000000" pitchFamily="2" charset="0"/>
                <a:ea typeface="Roboto Condensed" panose="02000000000000000000" pitchFamily="2" charset="0"/>
              </a:rPr>
              <a:t>des marchés passés au cours de l’année comprennent au moins une </a:t>
            </a:r>
            <a:r>
              <a:rPr lang="fr-FR" sz="1200" b="1" dirty="0">
                <a:solidFill>
                  <a:srgbClr val="5DBAA2"/>
                </a:solidFill>
                <a:latin typeface="Roboto Condensed" panose="02000000000000000000" pitchFamily="2" charset="0"/>
                <a:ea typeface="Roboto Condensed" panose="02000000000000000000" pitchFamily="2" charset="0"/>
              </a:rPr>
              <a:t>disposition sociale</a:t>
            </a:r>
            <a:endParaRPr lang="fr-FR" sz="1200" dirty="0">
              <a:solidFill>
                <a:srgbClr val="002060"/>
              </a:solidFill>
              <a:latin typeface="Roboto Condensed" panose="02000000000000000000" pitchFamily="2" charset="0"/>
              <a:ea typeface="Roboto Condensed" panose="02000000000000000000" pitchFamily="2" charset="0"/>
            </a:endParaRPr>
          </a:p>
          <a:p>
            <a:endParaRPr lang="fr-FR" sz="1200" dirty="0">
              <a:solidFill>
                <a:srgbClr val="002060"/>
              </a:solidFill>
              <a:latin typeface="Roboto Condensed" panose="02000000000000000000" pitchFamily="2" charset="0"/>
              <a:ea typeface="Roboto Condensed" panose="02000000000000000000" pitchFamily="2" charset="0"/>
            </a:endParaRPr>
          </a:p>
          <a:p>
            <a:r>
              <a:rPr lang="fr-FR" sz="1200" b="1" dirty="0">
                <a:solidFill>
                  <a:srgbClr val="5DBAA2"/>
                </a:solidFill>
                <a:latin typeface="Roboto Condensed" panose="02000000000000000000" pitchFamily="2" charset="0"/>
                <a:ea typeface="Roboto Condensed" panose="02000000000000000000" pitchFamily="2" charset="0"/>
              </a:rPr>
              <a:t>100% </a:t>
            </a:r>
            <a:r>
              <a:rPr lang="fr-FR" sz="1200" dirty="0">
                <a:solidFill>
                  <a:srgbClr val="002060"/>
                </a:solidFill>
                <a:latin typeface="Roboto Condensed" panose="02000000000000000000" pitchFamily="2" charset="0"/>
                <a:ea typeface="Roboto Condensed" panose="02000000000000000000" pitchFamily="2" charset="0"/>
              </a:rPr>
              <a:t>des marchés passés au cours de l’année comprennent au moins une </a:t>
            </a:r>
            <a:r>
              <a:rPr lang="fr-FR" sz="1200" b="1" dirty="0">
                <a:solidFill>
                  <a:srgbClr val="5DBAA2"/>
                </a:solidFill>
                <a:latin typeface="Roboto Condensed" panose="02000000000000000000" pitchFamily="2" charset="0"/>
                <a:ea typeface="Roboto Condensed" panose="02000000000000000000" pitchFamily="2" charset="0"/>
              </a:rPr>
              <a:t>disposition environnementale</a:t>
            </a:r>
            <a:r>
              <a:rPr lang="fr-FR" sz="1200" dirty="0">
                <a:solidFill>
                  <a:srgbClr val="002060"/>
                </a:solidFill>
                <a:latin typeface="Roboto Condensed" panose="02000000000000000000" pitchFamily="2" charset="0"/>
                <a:ea typeface="Roboto Condensed" panose="02000000000000000000" pitchFamily="2" charset="0"/>
              </a:rPr>
              <a:t> </a:t>
            </a:r>
          </a:p>
        </p:txBody>
      </p:sp>
      <p:sp>
        <p:nvSpPr>
          <p:cNvPr id="20" name="ZoneTexte 19">
            <a:extLst>
              <a:ext uri="{FF2B5EF4-FFF2-40B4-BE49-F238E27FC236}">
                <a16:creationId xmlns:a16="http://schemas.microsoft.com/office/drawing/2014/main" id="{74D8BD12-279C-438F-B1AC-D6823BDD9FE6}"/>
              </a:ext>
            </a:extLst>
          </p:cNvPr>
          <p:cNvSpPr txBox="1"/>
          <p:nvPr/>
        </p:nvSpPr>
        <p:spPr>
          <a:xfrm>
            <a:off x="5845940" y="2148853"/>
            <a:ext cx="1763459" cy="1754326"/>
          </a:xfrm>
          <a:prstGeom prst="rect">
            <a:avLst/>
          </a:prstGeom>
          <a:noFill/>
          <a:ln>
            <a:solidFill>
              <a:srgbClr val="17375E"/>
            </a:solidFill>
          </a:ln>
        </p:spPr>
        <p:txBody>
          <a:bodyPr wrap="square">
            <a:spAutoFit/>
          </a:bodyPr>
          <a:lstStyle/>
          <a:p>
            <a:pPr>
              <a:defRPr sz="1800" b="0" i="0" u="none" strike="noStrike" kern="0" cap="none" spc="0" baseline="0">
                <a:solidFill>
                  <a:srgbClr val="000000"/>
                </a:solidFill>
                <a:uFillTx/>
              </a:defRPr>
            </a:pPr>
            <a:r>
              <a:rPr lang="fr-FR" sz="1200" b="1" dirty="0">
                <a:solidFill>
                  <a:srgbClr val="002060"/>
                </a:solidFill>
                <a:latin typeface="Roboto Condensed" panose="02000000000000000000" pitchFamily="2" charset="0"/>
                <a:ea typeface="Roboto Condensed" panose="02000000000000000000" pitchFamily="2" charset="0"/>
              </a:rPr>
              <a:t>Chiffres nationaux 2019</a:t>
            </a:r>
            <a:r>
              <a:rPr lang="fr-FR" sz="1200" dirty="0">
                <a:solidFill>
                  <a:srgbClr val="002060"/>
                </a:solidFill>
                <a:latin typeface="Roboto Condensed" panose="02000000000000000000" pitchFamily="2" charset="0"/>
                <a:ea typeface="Roboto Condensed" panose="02000000000000000000" pitchFamily="2" charset="0"/>
              </a:rPr>
              <a:t>  : </a:t>
            </a:r>
          </a:p>
          <a:p>
            <a:pP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lgn="ctr">
              <a:defRPr sz="1800" b="0" i="0" u="none" strike="noStrike" kern="0" cap="none" spc="0" baseline="0">
                <a:solidFill>
                  <a:srgbClr val="000000"/>
                </a:solidFill>
                <a:uFillTx/>
              </a:defRPr>
            </a:pPr>
            <a:r>
              <a:rPr lang="fr-FR" sz="1200" b="1" dirty="0">
                <a:solidFill>
                  <a:srgbClr val="5DBAA2"/>
                </a:solidFill>
                <a:latin typeface="Roboto Condensed" panose="02000000000000000000" pitchFamily="2" charset="0"/>
                <a:ea typeface="Roboto Condensed" panose="02000000000000000000" pitchFamily="2" charset="0"/>
              </a:rPr>
              <a:t>12,5 %</a:t>
            </a:r>
            <a:endParaRPr lang="fr-FR" sz="1200" dirty="0">
              <a:solidFill>
                <a:srgbClr val="002060"/>
              </a:solidFill>
              <a:latin typeface="Roboto Condensed" panose="02000000000000000000" pitchFamily="2" charset="0"/>
              <a:ea typeface="Roboto Condensed" panose="02000000000000000000" pitchFamily="2" charset="0"/>
            </a:endParaRPr>
          </a:p>
          <a:p>
            <a:pPr algn="ct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lgn="ct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lgn="ctr">
              <a:defRPr sz="1800" b="0" i="0" u="none" strike="noStrike" kern="0" cap="none" spc="0" baseline="0">
                <a:solidFill>
                  <a:srgbClr val="000000"/>
                </a:solidFill>
                <a:uFillTx/>
              </a:defRPr>
            </a:pPr>
            <a:endParaRPr lang="fr-FR" sz="1200" dirty="0">
              <a:solidFill>
                <a:srgbClr val="002060"/>
              </a:solidFill>
              <a:latin typeface="Roboto Condensed" panose="02000000000000000000" pitchFamily="2" charset="0"/>
              <a:ea typeface="Roboto Condensed" panose="02000000000000000000" pitchFamily="2" charset="0"/>
            </a:endParaRPr>
          </a:p>
          <a:p>
            <a:pPr algn="ctr">
              <a:defRPr sz="1800" b="0" i="0" u="none" strike="noStrike" kern="0" cap="none" spc="0" baseline="0">
                <a:solidFill>
                  <a:srgbClr val="000000"/>
                </a:solidFill>
                <a:uFillTx/>
              </a:defRPr>
            </a:pPr>
            <a:r>
              <a:rPr lang="fr-FR" sz="1200" b="1" dirty="0">
                <a:solidFill>
                  <a:srgbClr val="5DBAA2"/>
                </a:solidFill>
                <a:latin typeface="Roboto Condensed" panose="02000000000000000000" pitchFamily="2" charset="0"/>
                <a:ea typeface="Roboto Condensed" panose="02000000000000000000" pitchFamily="2" charset="0"/>
              </a:rPr>
              <a:t>15,8 %</a:t>
            </a:r>
            <a:endParaRPr lang="fr-FR" sz="1200" dirty="0">
              <a:solidFill>
                <a:srgbClr val="002060"/>
              </a:solidFill>
              <a:latin typeface="Roboto Condensed" panose="02000000000000000000" pitchFamily="2" charset="0"/>
              <a:ea typeface="Roboto Condensed" panose="02000000000000000000" pitchFamily="2" charset="0"/>
            </a:endParaRPr>
          </a:p>
          <a:p>
            <a:pPr lvl="0">
              <a:defRPr sz="1800" b="0" i="0" u="none" strike="noStrike" kern="0" cap="none" spc="0" baseline="0">
                <a:solidFill>
                  <a:srgbClr val="000000"/>
                </a:solidFill>
                <a:uFillTx/>
              </a:defRPr>
            </a:pPr>
            <a:endParaRPr lang="fr-FR" sz="1200" b="1" dirty="0">
              <a:solidFill>
                <a:srgbClr val="002060"/>
              </a:solidFill>
              <a:latin typeface="Roboto Condensed" panose="02000000000000000000" pitchFamily="2" charset="0"/>
              <a:ea typeface="Roboto Condensed" panose="02000000000000000000" pitchFamily="2" charset="0"/>
            </a:endParaRPr>
          </a:p>
          <a:p>
            <a:pPr lvl="0">
              <a:defRPr sz="1800" b="0" i="0" u="none" strike="noStrike" kern="0" cap="none" spc="0" baseline="0">
                <a:solidFill>
                  <a:srgbClr val="000000"/>
                </a:solidFill>
                <a:uFillTx/>
              </a:defRPr>
            </a:pPr>
            <a:endParaRPr lang="fr-FR" sz="1200" b="1" dirty="0">
              <a:solidFill>
                <a:srgbClr val="5DBAA2"/>
              </a:solidFill>
              <a:latin typeface="Roboto Condensed" panose="02000000000000000000" pitchFamily="2" charset="0"/>
              <a:ea typeface="Roboto Condensed" panose="02000000000000000000" pitchFamily="2" charset="0"/>
            </a:endParaRPr>
          </a:p>
        </p:txBody>
      </p:sp>
      <p:sp>
        <p:nvSpPr>
          <p:cNvPr id="2" name="Flèche : droite 1">
            <a:extLst>
              <a:ext uri="{FF2B5EF4-FFF2-40B4-BE49-F238E27FC236}">
                <a16:creationId xmlns:a16="http://schemas.microsoft.com/office/drawing/2014/main" id="{DA51F242-2666-4F56-8471-50EE54D22D83}"/>
              </a:ext>
            </a:extLst>
          </p:cNvPr>
          <p:cNvSpPr/>
          <p:nvPr/>
        </p:nvSpPr>
        <p:spPr>
          <a:xfrm>
            <a:off x="5148532" y="2928639"/>
            <a:ext cx="589611" cy="321733"/>
          </a:xfrm>
          <a:prstGeom prst="rightArrow">
            <a:avLst/>
          </a:prstGeom>
          <a:no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350"/>
          </a:p>
        </p:txBody>
      </p:sp>
      <p:sp>
        <p:nvSpPr>
          <p:cNvPr id="11" name="ZoneTexte 10">
            <a:extLst>
              <a:ext uri="{FF2B5EF4-FFF2-40B4-BE49-F238E27FC236}">
                <a16:creationId xmlns:a16="http://schemas.microsoft.com/office/drawing/2014/main" id="{FDD68994-1A9E-4A6E-8D7D-25E22BE6CC71}"/>
              </a:ext>
            </a:extLst>
          </p:cNvPr>
          <p:cNvSpPr txBox="1"/>
          <p:nvPr/>
        </p:nvSpPr>
        <p:spPr>
          <a:xfrm>
            <a:off x="2762048" y="1357570"/>
            <a:ext cx="3619902" cy="461665"/>
          </a:xfrm>
          <a:prstGeom prst="rect">
            <a:avLst/>
          </a:prstGeom>
          <a:noFill/>
        </p:spPr>
        <p:txBody>
          <a:bodyPr wrap="none" rtlCol="0">
            <a:spAutoFit/>
          </a:bodyPr>
          <a:lstStyle/>
          <a:p>
            <a:pPr algn="ctr"/>
            <a:r>
              <a:rPr lang="fr-FR" sz="2400" b="1" dirty="0">
                <a:latin typeface="Roboto Condensed" panose="02000000000000000000" pitchFamily="2" charset="0"/>
                <a:ea typeface="Roboto Condensed" panose="02000000000000000000" pitchFamily="2" charset="0"/>
              </a:rPr>
              <a:t>Pourquoi sommes-nous là ?</a:t>
            </a:r>
          </a:p>
        </p:txBody>
      </p:sp>
      <p:pic>
        <p:nvPicPr>
          <p:cNvPr id="12" name="Image 11">
            <a:extLst>
              <a:ext uri="{FF2B5EF4-FFF2-40B4-BE49-F238E27FC236}">
                <a16:creationId xmlns:a16="http://schemas.microsoft.com/office/drawing/2014/main" id="{D0178862-1046-4513-81FB-DC8273ED4772}"/>
              </a:ext>
            </a:extLst>
          </p:cNvPr>
          <p:cNvPicPr>
            <a:picLocks noChangeAspect="1"/>
          </p:cNvPicPr>
          <p:nvPr/>
        </p:nvPicPr>
        <p:blipFill>
          <a:blip r:embed="rId3"/>
          <a:stretch>
            <a:fillRect/>
          </a:stretch>
        </p:blipFill>
        <p:spPr>
          <a:xfrm>
            <a:off x="749169" y="4088679"/>
            <a:ext cx="1355626" cy="1361911"/>
          </a:xfrm>
          <a:prstGeom prst="rect">
            <a:avLst/>
          </a:prstGeom>
        </p:spPr>
      </p:pic>
      <p:pic>
        <p:nvPicPr>
          <p:cNvPr id="6" name="Image 5">
            <a:extLst>
              <a:ext uri="{FF2B5EF4-FFF2-40B4-BE49-F238E27FC236}">
                <a16:creationId xmlns:a16="http://schemas.microsoft.com/office/drawing/2014/main" id="{B5E13118-B9FA-4955-B394-2873932A9399}"/>
              </a:ext>
            </a:extLst>
          </p:cNvPr>
          <p:cNvPicPr>
            <a:picLocks noChangeAspect="1"/>
          </p:cNvPicPr>
          <p:nvPr/>
        </p:nvPicPr>
        <p:blipFill>
          <a:blip r:embed="rId4"/>
          <a:stretch>
            <a:fillRect/>
          </a:stretch>
        </p:blipFill>
        <p:spPr>
          <a:xfrm>
            <a:off x="681899" y="2412835"/>
            <a:ext cx="1668707" cy="1042464"/>
          </a:xfrm>
          <a:prstGeom prst="rect">
            <a:avLst/>
          </a:prstGeom>
        </p:spPr>
      </p:pic>
      <p:sp>
        <p:nvSpPr>
          <p:cNvPr id="7" name="Ellipse 6">
            <a:extLst>
              <a:ext uri="{FF2B5EF4-FFF2-40B4-BE49-F238E27FC236}">
                <a16:creationId xmlns:a16="http://schemas.microsoft.com/office/drawing/2014/main" id="{595F494E-318A-4DFC-B3E3-2DBAC848EB2E}"/>
              </a:ext>
            </a:extLst>
          </p:cNvPr>
          <p:cNvSpPr/>
          <p:nvPr/>
        </p:nvSpPr>
        <p:spPr>
          <a:xfrm>
            <a:off x="7376822" y="4149229"/>
            <a:ext cx="1633994" cy="13619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t>Inter-réseaux</a:t>
            </a:r>
          </a:p>
          <a:p>
            <a:pPr algn="ctr"/>
            <a:endParaRPr lang="fr-FR" sz="1350" dirty="0"/>
          </a:p>
          <a:p>
            <a:pPr algn="ctr"/>
            <a:endParaRPr lang="fr-FR" sz="1350" dirty="0"/>
          </a:p>
          <a:p>
            <a:pPr algn="ctr"/>
            <a:r>
              <a:rPr lang="fr-FR" sz="1350" dirty="0"/>
              <a:t>RESECO</a:t>
            </a:r>
          </a:p>
        </p:txBody>
      </p:sp>
      <p:sp>
        <p:nvSpPr>
          <p:cNvPr id="8" name="Flèche : bas 7">
            <a:extLst>
              <a:ext uri="{FF2B5EF4-FFF2-40B4-BE49-F238E27FC236}">
                <a16:creationId xmlns:a16="http://schemas.microsoft.com/office/drawing/2014/main" id="{A9219EE3-24FB-4376-B4FB-B6A6A3068248}"/>
              </a:ext>
            </a:extLst>
          </p:cNvPr>
          <p:cNvSpPr/>
          <p:nvPr/>
        </p:nvSpPr>
        <p:spPr>
          <a:xfrm>
            <a:off x="8140148" y="4697730"/>
            <a:ext cx="149087" cy="262393"/>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sz="1350" dirty="0"/>
          </a:p>
        </p:txBody>
      </p:sp>
    </p:spTree>
    <p:extLst>
      <p:ext uri="{BB962C8B-B14F-4D97-AF65-F5344CB8AC3E}">
        <p14:creationId xmlns:p14="http://schemas.microsoft.com/office/powerpoint/2010/main" val="157683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E163A20F-0A76-4A32-BF2B-445C1C97CECB}"/>
              </a:ext>
            </a:extLst>
          </p:cNvPr>
          <p:cNvSpPr txBox="1">
            <a:spLocks/>
          </p:cNvSpPr>
          <p:nvPr/>
        </p:nvSpPr>
        <p:spPr>
          <a:xfrm>
            <a:off x="2736422" y="2998420"/>
            <a:ext cx="5723900" cy="567239"/>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4800" kern="1200">
                <a:solidFill>
                  <a:schemeClr val="bg1"/>
                </a:solidFill>
                <a:latin typeface="Ubuntu" panose="020B0504030602030204" pitchFamily="34" charset="0"/>
                <a:ea typeface="+mj-ea"/>
                <a:cs typeface="+mj-cs"/>
              </a:defRPr>
            </a:lvl1pPr>
          </a:lstStyle>
          <a:p>
            <a:pPr>
              <a:lnSpc>
                <a:spcPct val="80000"/>
              </a:lnSpc>
              <a:spcBef>
                <a:spcPts val="0"/>
              </a:spcBef>
            </a:pPr>
            <a:r>
              <a:rPr lang="fr-FR" sz="3600" dirty="0">
                <a:latin typeface="Ubuntu Medium" panose="020B0504030602030204" pitchFamily="34" charset="0"/>
              </a:rPr>
              <a:t>Les outils  à disposition des acteurs publics</a:t>
            </a:r>
          </a:p>
        </p:txBody>
      </p:sp>
      <p:sp>
        <p:nvSpPr>
          <p:cNvPr id="7" name="ZoneTexte 6">
            <a:extLst>
              <a:ext uri="{FF2B5EF4-FFF2-40B4-BE49-F238E27FC236}">
                <a16:creationId xmlns:a16="http://schemas.microsoft.com/office/drawing/2014/main" id="{26E991EA-65D2-4D6F-9CFF-8A65F032E1BC}"/>
              </a:ext>
            </a:extLst>
          </p:cNvPr>
          <p:cNvSpPr txBox="1"/>
          <p:nvPr/>
        </p:nvSpPr>
        <p:spPr>
          <a:xfrm>
            <a:off x="7737713" y="1207369"/>
            <a:ext cx="798617" cy="253916"/>
          </a:xfrm>
          <a:prstGeom prst="rect">
            <a:avLst/>
          </a:prstGeom>
          <a:noFill/>
        </p:spPr>
        <p:txBody>
          <a:bodyPr wrap="none" rtlCol="0">
            <a:spAutoFit/>
          </a:bodyPr>
          <a:lstStyle/>
          <a:p>
            <a:pPr algn="r"/>
            <a:r>
              <a:rPr lang="fr-FR" sz="1050" dirty="0">
                <a:solidFill>
                  <a:schemeClr val="bg1"/>
                </a:solidFill>
                <a:latin typeface="Roboto Condensed" panose="02000000000000000000" pitchFamily="2" charset="0"/>
                <a:ea typeface="Roboto Condensed" panose="02000000000000000000" pitchFamily="2" charset="0"/>
              </a:rPr>
              <a:t>7 avril 2022</a:t>
            </a:r>
          </a:p>
        </p:txBody>
      </p:sp>
    </p:spTree>
    <p:extLst>
      <p:ext uri="{BB962C8B-B14F-4D97-AF65-F5344CB8AC3E}">
        <p14:creationId xmlns:p14="http://schemas.microsoft.com/office/powerpoint/2010/main" val="923307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rectangle 4">
            <a:extLst>
              <a:ext uri="{FF2B5EF4-FFF2-40B4-BE49-F238E27FC236}">
                <a16:creationId xmlns:a16="http://schemas.microsoft.com/office/drawing/2014/main" id="{CF658F7D-14DF-4EC6-82A2-A0BA8ABC1F44}"/>
              </a:ext>
            </a:extLst>
          </p:cNvPr>
          <p:cNvSpPr/>
          <p:nvPr/>
        </p:nvSpPr>
        <p:spPr>
          <a:xfrm rot="5400000">
            <a:off x="3426" y="857250"/>
            <a:ext cx="1807845" cy="1807845"/>
          </a:xfrm>
          <a:prstGeom prst="rtTriangle">
            <a:avLst/>
          </a:prstGeom>
          <a:solidFill>
            <a:srgbClr val="5D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7213"/>
            <a:endParaRPr lang="fr-FR" sz="1097">
              <a:solidFill>
                <a:prstClr val="white"/>
              </a:solidFill>
              <a:latin typeface="Calibri" panose="020F0502020204030204"/>
            </a:endParaRPr>
          </a:p>
        </p:txBody>
      </p:sp>
      <p:sp>
        <p:nvSpPr>
          <p:cNvPr id="12" name="ZoneTexte 11">
            <a:extLst>
              <a:ext uri="{FF2B5EF4-FFF2-40B4-BE49-F238E27FC236}">
                <a16:creationId xmlns:a16="http://schemas.microsoft.com/office/drawing/2014/main" id="{F89AE00B-6229-4AE2-A327-A2438E4EA0D4}"/>
              </a:ext>
            </a:extLst>
          </p:cNvPr>
          <p:cNvSpPr txBox="1"/>
          <p:nvPr/>
        </p:nvSpPr>
        <p:spPr>
          <a:xfrm>
            <a:off x="3061726" y="2908074"/>
            <a:ext cx="3342583" cy="461665"/>
          </a:xfrm>
          <a:prstGeom prst="rect">
            <a:avLst/>
          </a:prstGeom>
          <a:noFill/>
        </p:spPr>
        <p:txBody>
          <a:bodyPr wrap="none" rtlCol="0">
            <a:spAutoFit/>
          </a:bodyPr>
          <a:lstStyle/>
          <a:p>
            <a:pPr algn="ctr"/>
            <a:r>
              <a:rPr lang="fr-FR" sz="2400" b="1" dirty="0">
                <a:latin typeface="Roboto Condensed" panose="02000000000000000000" pitchFamily="2" charset="0"/>
                <a:ea typeface="Roboto Condensed" panose="02000000000000000000" pitchFamily="2" charset="0"/>
              </a:rPr>
              <a:t>Des outils réglementaires</a:t>
            </a:r>
          </a:p>
        </p:txBody>
      </p:sp>
    </p:spTree>
    <p:extLst>
      <p:ext uri="{BB962C8B-B14F-4D97-AF65-F5344CB8AC3E}">
        <p14:creationId xmlns:p14="http://schemas.microsoft.com/office/powerpoint/2010/main" val="12238223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5FC61E97-6C7F-4BBF-AD5E-ED130A02F596}"/>
              </a:ext>
            </a:extLst>
          </p:cNvPr>
          <p:cNvGraphicFramePr/>
          <p:nvPr>
            <p:extLst/>
          </p:nvPr>
        </p:nvGraphicFramePr>
        <p:xfrm>
          <a:off x="292043" y="1055281"/>
          <a:ext cx="8341253"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Flèche : droite 11">
            <a:extLst>
              <a:ext uri="{FF2B5EF4-FFF2-40B4-BE49-F238E27FC236}">
                <a16:creationId xmlns:a16="http://schemas.microsoft.com/office/drawing/2014/main" id="{6F56308C-BC1E-4E75-ACAE-2CFB87B8FAC3}"/>
              </a:ext>
            </a:extLst>
          </p:cNvPr>
          <p:cNvSpPr/>
          <p:nvPr/>
        </p:nvSpPr>
        <p:spPr>
          <a:xfrm>
            <a:off x="3212665" y="4786144"/>
            <a:ext cx="3294812" cy="1024112"/>
          </a:xfrm>
          <a:prstGeom prst="rightArrow">
            <a:avLst/>
          </a:prstGeom>
          <a:noFill/>
          <a:ln>
            <a:solidFill>
              <a:srgbClr val="0073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5060">
              <a:lnSpc>
                <a:spcPct val="90000"/>
              </a:lnSpc>
              <a:spcAft>
                <a:spcPct val="35000"/>
              </a:spcAft>
            </a:pPr>
            <a:r>
              <a:rPr lang="fr-FR" sz="900" b="1" dirty="0">
                <a:solidFill>
                  <a:srgbClr val="007368"/>
                </a:solidFill>
                <a:latin typeface="Roboto Condensed" panose="02000000000000000000" pitchFamily="2" charset="0"/>
                <a:ea typeface="Roboto Condensed" panose="02000000000000000000" pitchFamily="2" charset="0"/>
              </a:rPr>
              <a:t>2</a:t>
            </a:r>
            <a:r>
              <a:rPr lang="fr-FR" sz="900" b="1" baseline="30000" dirty="0">
                <a:solidFill>
                  <a:srgbClr val="007368"/>
                </a:solidFill>
                <a:latin typeface="Roboto Condensed" panose="02000000000000000000" pitchFamily="2" charset="0"/>
                <a:ea typeface="Roboto Condensed" panose="02000000000000000000" pitchFamily="2" charset="0"/>
              </a:rPr>
              <a:t>nd</a:t>
            </a:r>
            <a:r>
              <a:rPr lang="fr-FR" sz="900" b="1" dirty="0">
                <a:solidFill>
                  <a:srgbClr val="007368"/>
                </a:solidFill>
                <a:latin typeface="Roboto Condensed" panose="02000000000000000000" pitchFamily="2" charset="0"/>
                <a:ea typeface="Roboto Condensed" panose="02000000000000000000" pitchFamily="2" charset="0"/>
              </a:rPr>
              <a:t> Plan National d’action pour les Achats publics durables (2015-2020)</a:t>
            </a:r>
          </a:p>
        </p:txBody>
      </p:sp>
      <p:sp>
        <p:nvSpPr>
          <p:cNvPr id="13" name="Flèche : droite 12">
            <a:extLst>
              <a:ext uri="{FF2B5EF4-FFF2-40B4-BE49-F238E27FC236}">
                <a16:creationId xmlns:a16="http://schemas.microsoft.com/office/drawing/2014/main" id="{47DF6B2E-AD11-4439-9D8F-CA004DB91889}"/>
              </a:ext>
            </a:extLst>
          </p:cNvPr>
          <p:cNvSpPr/>
          <p:nvPr/>
        </p:nvSpPr>
        <p:spPr>
          <a:xfrm>
            <a:off x="7949069" y="4685169"/>
            <a:ext cx="1187315" cy="1024112"/>
          </a:xfrm>
          <a:prstGeom prst="rightArrow">
            <a:avLst/>
          </a:prstGeom>
          <a:noFill/>
          <a:ln>
            <a:solidFill>
              <a:srgbClr val="0073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5060">
              <a:lnSpc>
                <a:spcPct val="90000"/>
              </a:lnSpc>
              <a:spcAft>
                <a:spcPct val="35000"/>
              </a:spcAft>
            </a:pPr>
            <a:r>
              <a:rPr lang="fr-FR" sz="900" b="1" dirty="0">
                <a:solidFill>
                  <a:srgbClr val="007368"/>
                </a:solidFill>
                <a:latin typeface="Roboto Condensed" panose="02000000000000000000" pitchFamily="2" charset="0"/>
                <a:ea typeface="Roboto Condensed" panose="02000000000000000000" pitchFamily="2" charset="0"/>
              </a:rPr>
              <a:t>3</a:t>
            </a:r>
            <a:r>
              <a:rPr lang="fr-FR" sz="900" b="1" baseline="30000" dirty="0">
                <a:solidFill>
                  <a:srgbClr val="007368"/>
                </a:solidFill>
                <a:latin typeface="Roboto Condensed" panose="02000000000000000000" pitchFamily="2" charset="0"/>
                <a:ea typeface="Roboto Condensed" panose="02000000000000000000" pitchFamily="2" charset="0"/>
              </a:rPr>
              <a:t>ème</a:t>
            </a:r>
            <a:r>
              <a:rPr lang="fr-FR" sz="900" b="1" dirty="0">
                <a:solidFill>
                  <a:srgbClr val="007368"/>
                </a:solidFill>
                <a:latin typeface="Roboto Condensed" panose="02000000000000000000" pitchFamily="2" charset="0"/>
                <a:ea typeface="Roboto Condensed" panose="02000000000000000000" pitchFamily="2" charset="0"/>
              </a:rPr>
              <a:t> Plan National pour les Achats Durables (2022-2025)</a:t>
            </a:r>
          </a:p>
        </p:txBody>
      </p:sp>
      <p:sp>
        <p:nvSpPr>
          <p:cNvPr id="14" name="Ellipse 13">
            <a:extLst>
              <a:ext uri="{FF2B5EF4-FFF2-40B4-BE49-F238E27FC236}">
                <a16:creationId xmlns:a16="http://schemas.microsoft.com/office/drawing/2014/main" id="{C5A2B115-56F7-4F28-B14C-C2ADFBC702E8}"/>
              </a:ext>
            </a:extLst>
          </p:cNvPr>
          <p:cNvSpPr/>
          <p:nvPr/>
        </p:nvSpPr>
        <p:spPr>
          <a:xfrm>
            <a:off x="4897669" y="3956413"/>
            <a:ext cx="986834" cy="599864"/>
          </a:xfrm>
          <a:prstGeom prst="ellipse">
            <a:avLst/>
          </a:prstGeom>
          <a:solidFill>
            <a:srgbClr val="0073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dirty="0"/>
              <a:t>2019</a:t>
            </a:r>
          </a:p>
          <a:p>
            <a:pPr algn="ctr"/>
            <a:r>
              <a:rPr lang="fr-FR" sz="825" dirty="0"/>
              <a:t>Code de la Commande Publique</a:t>
            </a:r>
          </a:p>
        </p:txBody>
      </p:sp>
      <p:sp>
        <p:nvSpPr>
          <p:cNvPr id="2" name="ZoneTexte 1">
            <a:extLst>
              <a:ext uri="{FF2B5EF4-FFF2-40B4-BE49-F238E27FC236}">
                <a16:creationId xmlns:a16="http://schemas.microsoft.com/office/drawing/2014/main" id="{D1516A24-AC1A-4A01-B4E7-54FBC91C2BA5}"/>
              </a:ext>
            </a:extLst>
          </p:cNvPr>
          <p:cNvSpPr txBox="1"/>
          <p:nvPr/>
        </p:nvSpPr>
        <p:spPr>
          <a:xfrm>
            <a:off x="1939004" y="1083770"/>
            <a:ext cx="5265992" cy="300082"/>
          </a:xfrm>
          <a:prstGeom prst="rect">
            <a:avLst/>
          </a:prstGeom>
          <a:solidFill>
            <a:srgbClr val="007368"/>
          </a:solidFill>
        </p:spPr>
        <p:txBody>
          <a:bodyPr wrap="square" rtlCol="0">
            <a:spAutoFit/>
          </a:bodyPr>
          <a:lstStyle/>
          <a:p>
            <a:pPr algn="ctr"/>
            <a:r>
              <a:rPr lang="fr-FR" sz="1350" b="1" dirty="0">
                <a:solidFill>
                  <a:schemeClr val="bg1"/>
                </a:solidFill>
                <a:latin typeface="Roboto Condensed" panose="02000000000000000000" pitchFamily="2" charset="0"/>
                <a:ea typeface="Roboto Condensed" panose="02000000000000000000" pitchFamily="2" charset="0"/>
              </a:rPr>
              <a:t>Une réglementation de plus en plus incitative</a:t>
            </a:r>
          </a:p>
        </p:txBody>
      </p:sp>
      <p:pic>
        <p:nvPicPr>
          <p:cNvPr id="1026" name="Picture 2">
            <a:extLst>
              <a:ext uri="{FF2B5EF4-FFF2-40B4-BE49-F238E27FC236}">
                <a16:creationId xmlns:a16="http://schemas.microsoft.com/office/drawing/2014/main" id="{8F488698-BDD6-4896-881A-FD7A9D3DC3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86428" y="2552953"/>
            <a:ext cx="793197" cy="6744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948ECCCC-9B27-497B-8AE6-BA9B515A71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30438" y="2396182"/>
            <a:ext cx="845835" cy="4385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2D2738F-55BB-4B29-85B0-C6BFC5FE27A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11188" y="1970077"/>
            <a:ext cx="688418" cy="52013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A0183A05-CDB2-4453-9E86-ED5C01E7D1A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6424" y="1532360"/>
            <a:ext cx="638552" cy="64378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cteur droit 3">
            <a:extLst>
              <a:ext uri="{FF2B5EF4-FFF2-40B4-BE49-F238E27FC236}">
                <a16:creationId xmlns:a16="http://schemas.microsoft.com/office/drawing/2014/main" id="{578F1522-E13B-4F16-A2C5-9FCB36B42B44}"/>
              </a:ext>
            </a:extLst>
          </p:cNvPr>
          <p:cNvCxnSpPr/>
          <p:nvPr/>
        </p:nvCxnSpPr>
        <p:spPr>
          <a:xfrm>
            <a:off x="5423528" y="3269974"/>
            <a:ext cx="0" cy="599864"/>
          </a:xfrm>
          <a:prstGeom prst="line">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Connecteur droit 6">
            <a:extLst>
              <a:ext uri="{FF2B5EF4-FFF2-40B4-BE49-F238E27FC236}">
                <a16:creationId xmlns:a16="http://schemas.microsoft.com/office/drawing/2014/main" id="{46A965F1-E4B7-4C59-8F10-D20EFB73699C}"/>
              </a:ext>
            </a:extLst>
          </p:cNvPr>
          <p:cNvCxnSpPr>
            <a:cxnSpLocks/>
          </p:cNvCxnSpPr>
          <p:nvPr/>
        </p:nvCxnSpPr>
        <p:spPr>
          <a:xfrm>
            <a:off x="3206482" y="4034436"/>
            <a:ext cx="6182" cy="93761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Connecteur droit 15">
            <a:extLst>
              <a:ext uri="{FF2B5EF4-FFF2-40B4-BE49-F238E27FC236}">
                <a16:creationId xmlns:a16="http://schemas.microsoft.com/office/drawing/2014/main" id="{A854D377-9EEE-4D70-AFA8-B020BADF1933}"/>
              </a:ext>
            </a:extLst>
          </p:cNvPr>
          <p:cNvCxnSpPr>
            <a:cxnSpLocks/>
            <a:endCxn id="12" idx="3"/>
          </p:cNvCxnSpPr>
          <p:nvPr/>
        </p:nvCxnSpPr>
        <p:spPr>
          <a:xfrm flipH="1">
            <a:off x="6507476" y="3022113"/>
            <a:ext cx="4632" cy="227608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Connecteur droit 17">
            <a:extLst>
              <a:ext uri="{FF2B5EF4-FFF2-40B4-BE49-F238E27FC236}">
                <a16:creationId xmlns:a16="http://schemas.microsoft.com/office/drawing/2014/main" id="{B078FD7E-8D77-4A54-B309-C1F99D0CEA93}"/>
              </a:ext>
            </a:extLst>
          </p:cNvPr>
          <p:cNvCxnSpPr>
            <a:cxnSpLocks/>
          </p:cNvCxnSpPr>
          <p:nvPr/>
        </p:nvCxnSpPr>
        <p:spPr>
          <a:xfrm>
            <a:off x="7953701" y="2584402"/>
            <a:ext cx="0" cy="239758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9857452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131B4BCA-8A06-4F71-8FD0-2D3CB626566B}"/>
              </a:ext>
            </a:extLst>
          </p:cNvPr>
          <p:cNvSpPr txBox="1"/>
          <p:nvPr/>
        </p:nvSpPr>
        <p:spPr>
          <a:xfrm>
            <a:off x="90884" y="3348360"/>
            <a:ext cx="2835284" cy="424732"/>
          </a:xfrm>
          <a:prstGeom prst="rect">
            <a:avLst/>
          </a:prstGeom>
          <a:noFill/>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Diversification des sources de protéines et menus végétariens</a:t>
            </a:r>
          </a:p>
        </p:txBody>
      </p:sp>
      <p:sp>
        <p:nvSpPr>
          <p:cNvPr id="10" name="ZoneTexte 9">
            <a:extLst>
              <a:ext uri="{FF2B5EF4-FFF2-40B4-BE49-F238E27FC236}">
                <a16:creationId xmlns:a16="http://schemas.microsoft.com/office/drawing/2014/main" id="{637E8B3A-6B50-4836-B68B-0343EC508F66}"/>
              </a:ext>
            </a:extLst>
          </p:cNvPr>
          <p:cNvSpPr txBox="1"/>
          <p:nvPr/>
        </p:nvSpPr>
        <p:spPr>
          <a:xfrm>
            <a:off x="90884" y="2038299"/>
            <a:ext cx="2782083" cy="424732"/>
          </a:xfrm>
          <a:prstGeom prst="rect">
            <a:avLst/>
          </a:prstGeom>
          <a:noFill/>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Au moins 50 % de produits de qualité et durables dont 20 % de bio</a:t>
            </a:r>
          </a:p>
        </p:txBody>
      </p:sp>
      <p:sp>
        <p:nvSpPr>
          <p:cNvPr id="13" name="ZoneTexte 12">
            <a:extLst>
              <a:ext uri="{FF2B5EF4-FFF2-40B4-BE49-F238E27FC236}">
                <a16:creationId xmlns:a16="http://schemas.microsoft.com/office/drawing/2014/main" id="{0C19B7FD-FE77-43A2-90A4-15848880D78D}"/>
              </a:ext>
            </a:extLst>
          </p:cNvPr>
          <p:cNvSpPr txBox="1"/>
          <p:nvPr/>
        </p:nvSpPr>
        <p:spPr>
          <a:xfrm>
            <a:off x="82001" y="2476198"/>
            <a:ext cx="2732177" cy="424732"/>
          </a:xfrm>
          <a:prstGeom prst="rect">
            <a:avLst/>
          </a:prstGeom>
          <a:noFill/>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Lutte contre le gaspillage alimentaire et dons alimentaires</a:t>
            </a:r>
          </a:p>
        </p:txBody>
      </p:sp>
      <p:sp>
        <p:nvSpPr>
          <p:cNvPr id="17" name="ZoneTexte 16">
            <a:extLst>
              <a:ext uri="{FF2B5EF4-FFF2-40B4-BE49-F238E27FC236}">
                <a16:creationId xmlns:a16="http://schemas.microsoft.com/office/drawing/2014/main" id="{A74A1C30-23EE-4183-8B47-CF71FC4816E4}"/>
              </a:ext>
            </a:extLst>
          </p:cNvPr>
          <p:cNvSpPr txBox="1"/>
          <p:nvPr/>
        </p:nvSpPr>
        <p:spPr>
          <a:xfrm>
            <a:off x="82000" y="2910092"/>
            <a:ext cx="2778392" cy="424732"/>
          </a:xfrm>
          <a:prstGeom prst="rect">
            <a:avLst/>
          </a:prstGeom>
          <a:noFill/>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Interdiction des plastiques à usage unique</a:t>
            </a:r>
          </a:p>
        </p:txBody>
      </p:sp>
      <p:sp>
        <p:nvSpPr>
          <p:cNvPr id="18" name="ZoneTexte 17">
            <a:extLst>
              <a:ext uri="{FF2B5EF4-FFF2-40B4-BE49-F238E27FC236}">
                <a16:creationId xmlns:a16="http://schemas.microsoft.com/office/drawing/2014/main" id="{48F4DC7C-EFAF-47E1-A265-4A8154271FEA}"/>
              </a:ext>
            </a:extLst>
          </p:cNvPr>
          <p:cNvSpPr txBox="1"/>
          <p:nvPr/>
        </p:nvSpPr>
        <p:spPr>
          <a:xfrm>
            <a:off x="82001" y="4822837"/>
            <a:ext cx="2755283" cy="757130"/>
          </a:xfrm>
          <a:prstGeom prst="rect">
            <a:avLst/>
          </a:prstGeom>
          <a:noFill/>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Dès le 1er janvier 2024, la loi </a:t>
            </a:r>
            <a:r>
              <a:rPr lang="fr-FR" sz="1200" dirty="0" err="1">
                <a:latin typeface="Roboto Condensed" panose="02000000000000000000" pitchFamily="2" charset="0"/>
                <a:ea typeface="Roboto Condensed" panose="02000000000000000000" pitchFamily="2" charset="0"/>
              </a:rPr>
              <a:t>EGalim</a:t>
            </a:r>
            <a:r>
              <a:rPr lang="fr-FR" sz="1200" dirty="0">
                <a:latin typeface="Roboto Condensed" panose="02000000000000000000" pitchFamily="2" charset="0"/>
                <a:ea typeface="Roboto Condensed" panose="02000000000000000000" pitchFamily="2" charset="0"/>
              </a:rPr>
              <a:t> et ses compléments liés à la loi climat et résilience seront également applicable à la restauration collective privée. </a:t>
            </a:r>
          </a:p>
        </p:txBody>
      </p:sp>
      <p:sp>
        <p:nvSpPr>
          <p:cNvPr id="19" name="Rectangle 18">
            <a:extLst>
              <a:ext uri="{FF2B5EF4-FFF2-40B4-BE49-F238E27FC236}">
                <a16:creationId xmlns:a16="http://schemas.microsoft.com/office/drawing/2014/main" id="{66793EFE-4AE1-4A21-8FE7-72BF15FFA0D5}"/>
              </a:ext>
            </a:extLst>
          </p:cNvPr>
          <p:cNvSpPr/>
          <p:nvPr/>
        </p:nvSpPr>
        <p:spPr>
          <a:xfrm>
            <a:off x="90884" y="3791126"/>
            <a:ext cx="2325818" cy="424732"/>
          </a:xfrm>
          <a:prstGeom prst="rect">
            <a:avLst/>
          </a:prstGeom>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Information des usagers et convives</a:t>
            </a:r>
          </a:p>
        </p:txBody>
      </p:sp>
      <p:sp>
        <p:nvSpPr>
          <p:cNvPr id="20" name="Rectangle 19">
            <a:extLst>
              <a:ext uri="{FF2B5EF4-FFF2-40B4-BE49-F238E27FC236}">
                <a16:creationId xmlns:a16="http://schemas.microsoft.com/office/drawing/2014/main" id="{0923C974-9844-492B-B799-9325D9FBD4DA}"/>
              </a:ext>
            </a:extLst>
          </p:cNvPr>
          <p:cNvSpPr/>
          <p:nvPr/>
        </p:nvSpPr>
        <p:spPr>
          <a:xfrm>
            <a:off x="90883" y="4235112"/>
            <a:ext cx="2691305" cy="590931"/>
          </a:xfrm>
          <a:prstGeom prst="rect">
            <a:avLst/>
          </a:prstGeom>
        </p:spPr>
        <p:txBody>
          <a:bodyPr wrap="square">
            <a:spAutoFit/>
          </a:bodyPr>
          <a:lstStyle/>
          <a:p>
            <a:pPr marL="160735" lvl="1" indent="-160735" defTabSz="250031">
              <a:lnSpc>
                <a:spcPct val="90000"/>
              </a:lnSpc>
              <a:spcAft>
                <a:spcPct val="15000"/>
              </a:spcAft>
              <a:buBlip>
                <a:blip r:embed="rId3"/>
              </a:buBlip>
            </a:pPr>
            <a:r>
              <a:rPr lang="fr-FR" sz="1200" dirty="0">
                <a:latin typeface="Roboto Condensed" panose="02000000000000000000" pitchFamily="2" charset="0"/>
                <a:ea typeface="Roboto Condensed" panose="02000000000000000000" pitchFamily="2" charset="0"/>
              </a:rPr>
              <a:t> 60 % du budget consacré aux « produits carnés et Poissons » devront être de « qualité et durable »</a:t>
            </a:r>
          </a:p>
        </p:txBody>
      </p:sp>
      <p:cxnSp>
        <p:nvCxnSpPr>
          <p:cNvPr id="3" name="Connecteur droit 2">
            <a:extLst>
              <a:ext uri="{FF2B5EF4-FFF2-40B4-BE49-F238E27FC236}">
                <a16:creationId xmlns:a16="http://schemas.microsoft.com/office/drawing/2014/main" id="{B8BA0062-BBA9-425C-BED9-8801E2D0B011}"/>
              </a:ext>
            </a:extLst>
          </p:cNvPr>
          <p:cNvCxnSpPr/>
          <p:nvPr/>
        </p:nvCxnSpPr>
        <p:spPr>
          <a:xfrm>
            <a:off x="2932043" y="911915"/>
            <a:ext cx="0" cy="503417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1" name="Picture 3">
            <a:extLst>
              <a:ext uri="{FF2B5EF4-FFF2-40B4-BE49-F238E27FC236}">
                <a16:creationId xmlns:a16="http://schemas.microsoft.com/office/drawing/2014/main" id="{CFB435B1-79DD-437D-B573-8FF4D686F5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361" y="1253246"/>
            <a:ext cx="1152752" cy="597723"/>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364A01C2-55A2-4FA1-997F-5DCFEE106E73}"/>
              </a:ext>
            </a:extLst>
          </p:cNvPr>
          <p:cNvSpPr txBox="1"/>
          <p:nvPr/>
        </p:nvSpPr>
        <p:spPr>
          <a:xfrm>
            <a:off x="279373" y="1398995"/>
            <a:ext cx="1180269" cy="300082"/>
          </a:xfrm>
          <a:prstGeom prst="rect">
            <a:avLst/>
          </a:prstGeom>
          <a:solidFill>
            <a:srgbClr val="007368"/>
          </a:solidFill>
        </p:spPr>
        <p:txBody>
          <a:bodyPr wrap="square" rtlCol="0">
            <a:spAutoFit/>
          </a:bodyPr>
          <a:lstStyle/>
          <a:p>
            <a:pPr algn="ctr"/>
            <a:r>
              <a:rPr lang="fr-FR" sz="1350" b="1" dirty="0">
                <a:solidFill>
                  <a:schemeClr val="bg1"/>
                </a:solidFill>
                <a:latin typeface="Roboto Condensed" panose="02000000000000000000" pitchFamily="2" charset="0"/>
                <a:ea typeface="Roboto Condensed" panose="02000000000000000000" pitchFamily="2" charset="0"/>
              </a:rPr>
              <a:t>Loi </a:t>
            </a:r>
            <a:r>
              <a:rPr lang="fr-FR" sz="1350" b="1" dirty="0" err="1">
                <a:solidFill>
                  <a:schemeClr val="bg1"/>
                </a:solidFill>
                <a:latin typeface="Roboto Condensed" panose="02000000000000000000" pitchFamily="2" charset="0"/>
                <a:ea typeface="Roboto Condensed" panose="02000000000000000000" pitchFamily="2" charset="0"/>
              </a:rPr>
              <a:t>EGAlim</a:t>
            </a:r>
            <a:endParaRPr lang="fr-FR" sz="1350" b="1" dirty="0">
              <a:solidFill>
                <a:schemeClr val="bg1"/>
              </a:solidFill>
              <a:latin typeface="Roboto Condensed" panose="02000000000000000000" pitchFamily="2" charset="0"/>
              <a:ea typeface="Roboto Condensed" panose="02000000000000000000" pitchFamily="2" charset="0"/>
            </a:endParaRPr>
          </a:p>
        </p:txBody>
      </p:sp>
      <p:sp>
        <p:nvSpPr>
          <p:cNvPr id="31" name="ZoneTexte 30">
            <a:extLst>
              <a:ext uri="{FF2B5EF4-FFF2-40B4-BE49-F238E27FC236}">
                <a16:creationId xmlns:a16="http://schemas.microsoft.com/office/drawing/2014/main" id="{E0AE2B8C-DB37-40D6-9171-A3562DD0D82B}"/>
              </a:ext>
            </a:extLst>
          </p:cNvPr>
          <p:cNvSpPr txBox="1"/>
          <p:nvPr/>
        </p:nvSpPr>
        <p:spPr>
          <a:xfrm>
            <a:off x="3039974" y="2099263"/>
            <a:ext cx="2783673" cy="3685111"/>
          </a:xfrm>
          <a:prstGeom prst="rect">
            <a:avLst/>
          </a:prstGeom>
          <a:noFill/>
        </p:spPr>
        <p:txBody>
          <a:bodyPr wrap="square">
            <a:spAutoFit/>
          </a:bodyPr>
          <a:lstStyle/>
          <a:p>
            <a:pPr marL="0" lvl="1" defTabSz="225029">
              <a:lnSpc>
                <a:spcPct val="90000"/>
              </a:lnSpc>
              <a:spcAft>
                <a:spcPts val="113"/>
              </a:spcAft>
              <a:defRPr sz="1800" b="0" i="0" u="none" strike="noStrike" kern="0" cap="none" spc="0" baseline="0">
                <a:solidFill>
                  <a:srgbClr val="000000"/>
                </a:solidFill>
                <a:uFillTx/>
              </a:defRPr>
            </a:pPr>
            <a:r>
              <a:rPr lang="fr-FR" sz="1200" b="1" kern="0" dirty="0">
                <a:solidFill>
                  <a:srgbClr val="007368"/>
                </a:solidFill>
                <a:latin typeface="Roboto Condensed" panose="02000000000000000000" pitchFamily="2" charset="0"/>
              </a:rPr>
              <a:t>Article 55</a:t>
            </a:r>
          </a:p>
          <a:p>
            <a:pPr marL="0" lvl="1" defTabSz="225029">
              <a:lnSpc>
                <a:spcPct val="90000"/>
              </a:lnSpc>
              <a:spcAft>
                <a:spcPts val="113"/>
              </a:spcAft>
              <a:defRPr sz="1800" b="0" i="0" u="none" strike="noStrike" kern="0" cap="none" spc="0" baseline="0">
                <a:solidFill>
                  <a:srgbClr val="000000"/>
                </a:solidFill>
                <a:uFillTx/>
              </a:defRPr>
            </a:pPr>
            <a:r>
              <a:rPr lang="fr-FR" sz="1200" dirty="0">
                <a:solidFill>
                  <a:srgbClr val="25305E"/>
                </a:solidFill>
                <a:latin typeface="Roboto Condensed" panose="02000000000000000000" pitchFamily="2" charset="0"/>
                <a:ea typeface="Roboto Condensed" panose="02000000000000000000" pitchFamily="2" charset="0"/>
              </a:rPr>
              <a:t>Un principe général de réduction des plastiques à usages uniques, de réductions des déchets et d’acquisition de biens issus du réemploi et/ou de matières recyclées.</a:t>
            </a:r>
          </a:p>
          <a:p>
            <a:pPr marL="0" lvl="1" defTabSz="225029">
              <a:lnSpc>
                <a:spcPct val="90000"/>
              </a:lnSpc>
              <a:spcAft>
                <a:spcPts val="113"/>
              </a:spcAft>
              <a:defRPr sz="1800" b="0" i="0" u="none" strike="noStrike" kern="0" cap="none" spc="0" baseline="0">
                <a:solidFill>
                  <a:srgbClr val="000000"/>
                </a:solidFill>
                <a:uFillTx/>
              </a:defRPr>
            </a:pPr>
            <a:endParaRPr lang="fr-FR" sz="1200" b="1" dirty="0">
              <a:solidFill>
                <a:srgbClr val="007368"/>
              </a:solidFill>
              <a:latin typeface="Roboto Condensed" panose="02000000000000000000" pitchFamily="2" charset="0"/>
              <a:ea typeface="Roboto Condensed" panose="02000000000000000000" pitchFamily="2" charset="0"/>
            </a:endParaRPr>
          </a:p>
          <a:p>
            <a:pPr marL="0" lvl="1" defTabSz="225029">
              <a:lnSpc>
                <a:spcPct val="90000"/>
              </a:lnSpc>
              <a:spcAft>
                <a:spcPts val="113"/>
              </a:spcAft>
              <a:defRPr sz="1800" b="0" i="0" u="none" strike="noStrike" kern="0" cap="none" spc="0" baseline="0">
                <a:solidFill>
                  <a:srgbClr val="000000"/>
                </a:solidFill>
                <a:uFillTx/>
              </a:defRPr>
            </a:pPr>
            <a:r>
              <a:rPr lang="fr-FR" sz="1200" b="1" dirty="0">
                <a:solidFill>
                  <a:srgbClr val="007368"/>
                </a:solidFill>
                <a:latin typeface="Roboto Condensed" panose="02000000000000000000" pitchFamily="2" charset="0"/>
                <a:ea typeface="Roboto Condensed" panose="02000000000000000000" pitchFamily="2" charset="0"/>
              </a:rPr>
              <a:t>Article 58</a:t>
            </a:r>
          </a:p>
          <a:p>
            <a:pPr marL="0" lvl="1" defTabSz="225029">
              <a:lnSpc>
                <a:spcPct val="90000"/>
              </a:lnSpc>
              <a:spcAft>
                <a:spcPts val="113"/>
              </a:spcAft>
              <a:defRPr sz="1800" b="0" i="0" u="none" strike="noStrike" kern="0" cap="none" spc="0" baseline="0">
                <a:solidFill>
                  <a:srgbClr val="000000"/>
                </a:solidFill>
                <a:uFillTx/>
              </a:defRPr>
            </a:pPr>
            <a:r>
              <a:rPr lang="fr-FR" sz="1200" dirty="0">
                <a:solidFill>
                  <a:srgbClr val="25305E"/>
                </a:solidFill>
                <a:latin typeface="Roboto Condensed" panose="02000000000000000000"/>
              </a:rPr>
              <a:t>Les biens acquis annuellement par l’État, les collectivités territoriales et leurs groupements sont issus du </a:t>
            </a:r>
            <a:r>
              <a:rPr lang="fr-FR" sz="1200" b="1" dirty="0">
                <a:solidFill>
                  <a:srgbClr val="25305E"/>
                </a:solidFill>
                <a:latin typeface="Roboto Condensed" panose="02000000000000000000"/>
              </a:rPr>
              <a:t>réemploi</a:t>
            </a:r>
            <a:r>
              <a:rPr lang="fr-FR" sz="1200" dirty="0">
                <a:solidFill>
                  <a:srgbClr val="25305E"/>
                </a:solidFill>
                <a:latin typeface="Roboto Condensed" panose="02000000000000000000"/>
              </a:rPr>
              <a:t>, de la </a:t>
            </a:r>
            <a:r>
              <a:rPr lang="fr-FR" sz="1200" b="1" dirty="0">
                <a:solidFill>
                  <a:srgbClr val="25305E"/>
                </a:solidFill>
                <a:latin typeface="Roboto Condensed" panose="02000000000000000000"/>
              </a:rPr>
              <a:t>réutilisation</a:t>
            </a:r>
            <a:r>
              <a:rPr lang="fr-FR" sz="1200" dirty="0">
                <a:solidFill>
                  <a:srgbClr val="25305E"/>
                </a:solidFill>
                <a:latin typeface="Roboto Condensed" panose="02000000000000000000"/>
              </a:rPr>
              <a:t> ou intègrent des </a:t>
            </a:r>
            <a:r>
              <a:rPr lang="fr-FR" sz="1200" b="1" dirty="0">
                <a:solidFill>
                  <a:srgbClr val="25305E"/>
                </a:solidFill>
                <a:latin typeface="Roboto Condensed" panose="02000000000000000000"/>
              </a:rPr>
              <a:t>matières recyclées </a:t>
            </a:r>
            <a:r>
              <a:rPr lang="fr-FR" sz="1200" dirty="0">
                <a:solidFill>
                  <a:srgbClr val="25305E"/>
                </a:solidFill>
                <a:latin typeface="Roboto Condensed" panose="02000000000000000000"/>
              </a:rPr>
              <a:t>dans des proportions de 20 % à 100 % selon le type de produit </a:t>
            </a:r>
          </a:p>
          <a:p>
            <a:pPr marL="0" lvl="1" defTabSz="225029">
              <a:lnSpc>
                <a:spcPct val="90000"/>
              </a:lnSpc>
              <a:spcAft>
                <a:spcPts val="113"/>
              </a:spcAft>
              <a:defRPr sz="1800" b="0" i="0" u="none" strike="noStrike" kern="0" cap="none" spc="0" baseline="0">
                <a:solidFill>
                  <a:srgbClr val="000000"/>
                </a:solidFill>
                <a:uFillTx/>
              </a:defRPr>
            </a:pPr>
            <a:endParaRPr lang="fr-FR" sz="1200" dirty="0">
              <a:solidFill>
                <a:srgbClr val="25305E"/>
              </a:solidFill>
              <a:latin typeface="Roboto Condensed" panose="02000000000000000000"/>
            </a:endParaRPr>
          </a:p>
          <a:p>
            <a:pPr marL="0" lvl="1" defTabSz="225029">
              <a:lnSpc>
                <a:spcPct val="90000"/>
              </a:lnSpc>
              <a:spcAft>
                <a:spcPts val="113"/>
              </a:spcAft>
              <a:defRPr sz="1800" b="0" i="0" u="none" strike="noStrike" kern="0" cap="none" spc="0" baseline="0">
                <a:solidFill>
                  <a:srgbClr val="000000"/>
                </a:solidFill>
                <a:uFillTx/>
              </a:defRPr>
            </a:pPr>
            <a:r>
              <a:rPr lang="fr-FR" sz="1200" dirty="0">
                <a:solidFill>
                  <a:srgbClr val="25305E"/>
                </a:solidFill>
                <a:latin typeface="Roboto Condensed" panose="02000000000000000000"/>
              </a:rPr>
              <a:t>Cette obligation s’applique pour la part des marchés dont la consultation est lancée postérieurement à la publication du décret d’application de cet article (</a:t>
            </a:r>
            <a:r>
              <a:rPr lang="fr-FR" sz="1200" b="1" dirty="0">
                <a:solidFill>
                  <a:srgbClr val="25305E"/>
                </a:solidFill>
                <a:latin typeface="Roboto Condensed" panose="02000000000000000000"/>
              </a:rPr>
              <a:t>09 mars 2021</a:t>
            </a:r>
            <a:r>
              <a:rPr lang="fr-FR" sz="1200" dirty="0">
                <a:solidFill>
                  <a:srgbClr val="25305E"/>
                </a:solidFill>
                <a:latin typeface="Roboto Condensed" panose="02000000000000000000"/>
              </a:rPr>
              <a:t>).</a:t>
            </a:r>
          </a:p>
          <a:p>
            <a:pPr marL="0" lvl="1" defTabSz="225029">
              <a:lnSpc>
                <a:spcPct val="90000"/>
              </a:lnSpc>
              <a:spcAft>
                <a:spcPts val="113"/>
              </a:spcAft>
              <a:defRPr sz="1800" b="0" i="0" u="none" strike="noStrike" kern="0" cap="none" spc="0" baseline="0">
                <a:solidFill>
                  <a:srgbClr val="000000"/>
                </a:solidFill>
                <a:uFillTx/>
              </a:defRPr>
            </a:pPr>
            <a:endParaRPr lang="fr-FR" sz="1200" u="sng" dirty="0">
              <a:solidFill>
                <a:srgbClr val="5DBAA2"/>
              </a:solidFill>
              <a:latin typeface="Roboto Condensed" panose="02000000000000000000"/>
            </a:endParaRPr>
          </a:p>
          <a:p>
            <a:pPr marL="0" lvl="1" defTabSz="225029">
              <a:lnSpc>
                <a:spcPct val="90000"/>
              </a:lnSpc>
              <a:spcAft>
                <a:spcPts val="113"/>
              </a:spcAft>
              <a:defRPr sz="1800" b="0" i="0" u="none" strike="noStrike" kern="0" cap="none" spc="0" baseline="0">
                <a:solidFill>
                  <a:srgbClr val="000000"/>
                </a:solidFill>
                <a:uFillTx/>
              </a:defRPr>
            </a:pPr>
            <a:r>
              <a:rPr lang="fr-FR" sz="1200" b="1" kern="0" dirty="0">
                <a:solidFill>
                  <a:srgbClr val="007368"/>
                </a:solidFill>
                <a:latin typeface="Roboto Condensed" panose="02000000000000000000" pitchFamily="2" charset="0"/>
              </a:rPr>
              <a:t>Déclaration des dépenses obligatoire auprès de l’OECP</a:t>
            </a:r>
          </a:p>
        </p:txBody>
      </p:sp>
      <p:cxnSp>
        <p:nvCxnSpPr>
          <p:cNvPr id="33" name="Connecteur droit 32">
            <a:extLst>
              <a:ext uri="{FF2B5EF4-FFF2-40B4-BE49-F238E27FC236}">
                <a16:creationId xmlns:a16="http://schemas.microsoft.com/office/drawing/2014/main" id="{6B8AC637-5AD3-4C1F-8C84-3CC132A35D5B}"/>
              </a:ext>
            </a:extLst>
          </p:cNvPr>
          <p:cNvCxnSpPr/>
          <p:nvPr/>
        </p:nvCxnSpPr>
        <p:spPr>
          <a:xfrm>
            <a:off x="5928343" y="854289"/>
            <a:ext cx="0" cy="503417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ZoneTexte 34">
            <a:extLst>
              <a:ext uri="{FF2B5EF4-FFF2-40B4-BE49-F238E27FC236}">
                <a16:creationId xmlns:a16="http://schemas.microsoft.com/office/drawing/2014/main" id="{A0024D3B-D126-410D-B6F7-6EDA9262BE84}"/>
              </a:ext>
            </a:extLst>
          </p:cNvPr>
          <p:cNvSpPr txBox="1"/>
          <p:nvPr/>
        </p:nvSpPr>
        <p:spPr>
          <a:xfrm>
            <a:off x="3141993" y="1402135"/>
            <a:ext cx="1180269" cy="300082"/>
          </a:xfrm>
          <a:prstGeom prst="rect">
            <a:avLst/>
          </a:prstGeom>
          <a:solidFill>
            <a:srgbClr val="007368"/>
          </a:solidFill>
        </p:spPr>
        <p:txBody>
          <a:bodyPr wrap="square" rtlCol="0">
            <a:spAutoFit/>
          </a:bodyPr>
          <a:lstStyle/>
          <a:p>
            <a:pPr algn="ctr"/>
            <a:r>
              <a:rPr lang="fr-FR" sz="1350" b="1" dirty="0">
                <a:solidFill>
                  <a:schemeClr val="bg1"/>
                </a:solidFill>
                <a:latin typeface="Roboto Condensed" panose="02000000000000000000" pitchFamily="2" charset="0"/>
                <a:ea typeface="Roboto Condensed" panose="02000000000000000000" pitchFamily="2" charset="0"/>
              </a:rPr>
              <a:t>Loi AGEC</a:t>
            </a:r>
          </a:p>
        </p:txBody>
      </p:sp>
      <p:pic>
        <p:nvPicPr>
          <p:cNvPr id="36" name="Picture 4">
            <a:extLst>
              <a:ext uri="{FF2B5EF4-FFF2-40B4-BE49-F238E27FC236}">
                <a16:creationId xmlns:a16="http://schemas.microsoft.com/office/drawing/2014/main" id="{E29CBEFE-6DAF-4BAF-8493-2E390C6354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8001" y="1078145"/>
            <a:ext cx="1254604" cy="947924"/>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36">
            <a:extLst>
              <a:ext uri="{FF2B5EF4-FFF2-40B4-BE49-F238E27FC236}">
                <a16:creationId xmlns:a16="http://schemas.microsoft.com/office/drawing/2014/main" id="{5D65FADB-FA3E-4E0F-A309-C854F3BDA98A}"/>
              </a:ext>
            </a:extLst>
          </p:cNvPr>
          <p:cNvSpPr txBox="1"/>
          <p:nvPr/>
        </p:nvSpPr>
        <p:spPr>
          <a:xfrm>
            <a:off x="5955645" y="2076607"/>
            <a:ext cx="2786907" cy="2308324"/>
          </a:xfrm>
          <a:prstGeom prst="rect">
            <a:avLst/>
          </a:prstGeom>
          <a:noFill/>
        </p:spPr>
        <p:txBody>
          <a:bodyPr wrap="square">
            <a:spAutoFit/>
          </a:bodyPr>
          <a:lstStyle/>
          <a:p>
            <a:pPr marL="160735"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Dimensions du DD </a:t>
            </a:r>
            <a:r>
              <a:rPr lang="fr-FR" sz="1200" dirty="0">
                <a:solidFill>
                  <a:srgbClr val="25305E"/>
                </a:solidFill>
                <a:latin typeface="Roboto Condensed" panose="02000000000000000000" pitchFamily="2" charset="0"/>
                <a:ea typeface="Roboto Condensed" panose="02000000000000000000" pitchFamily="2" charset="0"/>
              </a:rPr>
              <a:t>: Obligation d’utiliser les outils des marchés publics </a:t>
            </a:r>
          </a:p>
          <a:p>
            <a:pPr marL="503635" lvl="1"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spécifications techniques : </a:t>
            </a:r>
            <a:r>
              <a:rPr lang="fr-FR" sz="1200" dirty="0">
                <a:solidFill>
                  <a:srgbClr val="25305E"/>
                </a:solidFill>
                <a:latin typeface="Roboto Condensed" panose="02000000000000000000" pitchFamily="2" charset="0"/>
                <a:ea typeface="Roboto Condensed" panose="02000000000000000000" pitchFamily="2" charset="0"/>
              </a:rPr>
              <a:t>prise en compte des objectifs de développement durable</a:t>
            </a:r>
          </a:p>
          <a:p>
            <a:pPr marL="503635" lvl="1"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conditions  d’exécution : </a:t>
            </a:r>
            <a:r>
              <a:rPr lang="fr-FR" sz="1200" dirty="0">
                <a:solidFill>
                  <a:srgbClr val="25305E"/>
                </a:solidFill>
                <a:latin typeface="Roboto Condensed" panose="02000000000000000000" pitchFamily="2" charset="0"/>
                <a:ea typeface="Roboto Condensed" panose="02000000000000000000" pitchFamily="2" charset="0"/>
              </a:rPr>
              <a:t>prise en compte de considérations relatives au domaine social ou à l’emploi et à l’environnement</a:t>
            </a:r>
          </a:p>
          <a:p>
            <a:pPr marL="503635" lvl="1"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critères d’attribution :</a:t>
            </a:r>
            <a:r>
              <a:rPr lang="fr-FR" sz="1200" dirty="0">
                <a:solidFill>
                  <a:srgbClr val="25305E"/>
                </a:solidFill>
                <a:latin typeface="Roboto Condensed" panose="02000000000000000000" pitchFamily="2" charset="0"/>
                <a:ea typeface="Roboto Condensed" panose="02000000000000000000" pitchFamily="2" charset="0"/>
              </a:rPr>
              <a:t> La prise en compte des caractéristiques environnementales</a:t>
            </a:r>
          </a:p>
        </p:txBody>
      </p:sp>
      <p:sp>
        <p:nvSpPr>
          <p:cNvPr id="38" name="ZoneTexte 37">
            <a:extLst>
              <a:ext uri="{FF2B5EF4-FFF2-40B4-BE49-F238E27FC236}">
                <a16:creationId xmlns:a16="http://schemas.microsoft.com/office/drawing/2014/main" id="{668D4046-7C0C-404C-A801-B2503A9364E8}"/>
              </a:ext>
            </a:extLst>
          </p:cNvPr>
          <p:cNvSpPr txBox="1"/>
          <p:nvPr/>
        </p:nvSpPr>
        <p:spPr>
          <a:xfrm>
            <a:off x="5999386" y="4319960"/>
            <a:ext cx="2900399" cy="300082"/>
          </a:xfrm>
          <a:prstGeom prst="rect">
            <a:avLst/>
          </a:prstGeom>
          <a:noFill/>
        </p:spPr>
        <p:txBody>
          <a:bodyPr wrap="square">
            <a:spAutoFit/>
          </a:bodyPr>
          <a:lstStyle/>
          <a:p>
            <a:pPr marL="160735" indent="-160735">
              <a:buBlip>
                <a:blip r:embed="rId3"/>
              </a:buBlip>
            </a:pPr>
            <a:r>
              <a:rPr lang="fr-FR" sz="1350" b="1" dirty="0">
                <a:solidFill>
                  <a:srgbClr val="25305E"/>
                </a:solidFill>
                <a:latin typeface="Roboto Condensed" panose="02000000000000000000" pitchFamily="2" charset="0"/>
                <a:ea typeface="Roboto Condensed" panose="02000000000000000000" pitchFamily="2" charset="0"/>
              </a:rPr>
              <a:t>SPASER</a:t>
            </a:r>
          </a:p>
        </p:txBody>
      </p:sp>
      <p:sp>
        <p:nvSpPr>
          <p:cNvPr id="39" name="ZoneTexte 38">
            <a:extLst>
              <a:ext uri="{FF2B5EF4-FFF2-40B4-BE49-F238E27FC236}">
                <a16:creationId xmlns:a16="http://schemas.microsoft.com/office/drawing/2014/main" id="{C0958E8B-05C9-438D-BB25-007821549918}"/>
              </a:ext>
            </a:extLst>
          </p:cNvPr>
          <p:cNvSpPr txBox="1"/>
          <p:nvPr/>
        </p:nvSpPr>
        <p:spPr>
          <a:xfrm>
            <a:off x="6016150" y="5311668"/>
            <a:ext cx="2808401" cy="646331"/>
          </a:xfrm>
          <a:prstGeom prst="rect">
            <a:avLst/>
          </a:prstGeom>
          <a:noFill/>
        </p:spPr>
        <p:txBody>
          <a:bodyPr wrap="square">
            <a:spAutoFit/>
          </a:bodyPr>
          <a:lstStyle/>
          <a:p>
            <a:pPr marL="160735"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Matériaux biosourcés ou bas-carbone : </a:t>
            </a:r>
            <a:r>
              <a:rPr lang="fr-FR" sz="1200" dirty="0">
                <a:solidFill>
                  <a:srgbClr val="25305E"/>
                </a:solidFill>
                <a:latin typeface="Roboto Condensed" panose="02000000000000000000" pitchFamily="2" charset="0"/>
                <a:ea typeface="Roboto Condensed" panose="02000000000000000000" pitchFamily="2" charset="0"/>
              </a:rPr>
              <a:t>Obligation mini de 25% dans les rénovations lourdes et constructions</a:t>
            </a:r>
          </a:p>
        </p:txBody>
      </p:sp>
      <p:sp>
        <p:nvSpPr>
          <p:cNvPr id="40" name="ZoneTexte 39">
            <a:extLst>
              <a:ext uri="{FF2B5EF4-FFF2-40B4-BE49-F238E27FC236}">
                <a16:creationId xmlns:a16="http://schemas.microsoft.com/office/drawing/2014/main" id="{51AC52D5-0300-42CD-AA20-4D6E35278057}"/>
              </a:ext>
            </a:extLst>
          </p:cNvPr>
          <p:cNvSpPr txBox="1"/>
          <p:nvPr/>
        </p:nvSpPr>
        <p:spPr>
          <a:xfrm>
            <a:off x="5999387" y="4662084"/>
            <a:ext cx="2971440" cy="646331"/>
          </a:xfrm>
          <a:prstGeom prst="rect">
            <a:avLst/>
          </a:prstGeom>
          <a:noFill/>
        </p:spPr>
        <p:txBody>
          <a:bodyPr wrap="square">
            <a:spAutoFit/>
          </a:bodyPr>
          <a:lstStyle/>
          <a:p>
            <a:pPr marL="160735" indent="-160735">
              <a:buBlip>
                <a:blip r:embed="rId3"/>
              </a:buBlip>
            </a:pPr>
            <a:r>
              <a:rPr lang="fr-FR" sz="1200" b="1" dirty="0">
                <a:solidFill>
                  <a:srgbClr val="25305E"/>
                </a:solidFill>
                <a:latin typeface="Roboto Condensed" panose="02000000000000000000" pitchFamily="2" charset="0"/>
                <a:ea typeface="Roboto Condensed" panose="02000000000000000000" pitchFamily="2" charset="0"/>
              </a:rPr>
              <a:t>Coût du cycle de vie</a:t>
            </a:r>
            <a:r>
              <a:rPr lang="fr-FR" sz="1200" dirty="0">
                <a:solidFill>
                  <a:srgbClr val="25305E"/>
                </a:solidFill>
                <a:latin typeface="Roboto Condensed" panose="02000000000000000000" pitchFamily="2" charset="0"/>
                <a:ea typeface="Roboto Condensed" panose="02000000000000000000" pitchFamily="2" charset="0"/>
              </a:rPr>
              <a:t> : Mise à disposition par l’Etat </a:t>
            </a:r>
            <a:r>
              <a:rPr lang="fr-FR" sz="1200" b="1" dirty="0">
                <a:solidFill>
                  <a:srgbClr val="25305E"/>
                </a:solidFill>
                <a:latin typeface="Roboto Condensed" panose="02000000000000000000" pitchFamily="2" charset="0"/>
                <a:ea typeface="Roboto Condensed" panose="02000000000000000000" pitchFamily="2" charset="0"/>
              </a:rPr>
              <a:t>d’outils opérationnels </a:t>
            </a:r>
            <a:r>
              <a:rPr lang="fr-FR" sz="1200" dirty="0">
                <a:solidFill>
                  <a:srgbClr val="25305E"/>
                </a:solidFill>
                <a:latin typeface="Roboto Condensed" panose="02000000000000000000" pitchFamily="2" charset="0"/>
                <a:ea typeface="Roboto Condensed" panose="02000000000000000000" pitchFamily="2" charset="0"/>
              </a:rPr>
              <a:t>pour les principaux segments d’achat</a:t>
            </a:r>
          </a:p>
        </p:txBody>
      </p:sp>
      <p:sp>
        <p:nvSpPr>
          <p:cNvPr id="41" name="ZoneTexte 40">
            <a:extLst>
              <a:ext uri="{FF2B5EF4-FFF2-40B4-BE49-F238E27FC236}">
                <a16:creationId xmlns:a16="http://schemas.microsoft.com/office/drawing/2014/main" id="{0E9C1D80-B6DF-44D0-B147-F0CB4CF2EC08}"/>
              </a:ext>
            </a:extLst>
          </p:cNvPr>
          <p:cNvSpPr txBox="1"/>
          <p:nvPr/>
        </p:nvSpPr>
        <p:spPr>
          <a:xfrm>
            <a:off x="6138292" y="1398995"/>
            <a:ext cx="1180269" cy="300082"/>
          </a:xfrm>
          <a:prstGeom prst="rect">
            <a:avLst/>
          </a:prstGeom>
          <a:solidFill>
            <a:srgbClr val="007368"/>
          </a:solidFill>
        </p:spPr>
        <p:txBody>
          <a:bodyPr wrap="square" rtlCol="0">
            <a:spAutoFit/>
          </a:bodyPr>
          <a:lstStyle/>
          <a:p>
            <a:pPr algn="ctr"/>
            <a:r>
              <a:rPr lang="fr-FR" sz="1350" b="1" dirty="0">
                <a:solidFill>
                  <a:schemeClr val="bg1"/>
                </a:solidFill>
                <a:latin typeface="Roboto Condensed" panose="02000000000000000000" pitchFamily="2" charset="0"/>
                <a:ea typeface="Roboto Condensed" panose="02000000000000000000" pitchFamily="2" charset="0"/>
              </a:rPr>
              <a:t>Loi Climat</a:t>
            </a:r>
          </a:p>
        </p:txBody>
      </p:sp>
      <p:pic>
        <p:nvPicPr>
          <p:cNvPr id="42" name="Picture 5">
            <a:extLst>
              <a:ext uri="{FF2B5EF4-FFF2-40B4-BE49-F238E27FC236}">
                <a16:creationId xmlns:a16="http://schemas.microsoft.com/office/drawing/2014/main" id="{B0DAE903-79DB-496E-BE71-72DCEA38C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8509" y="998639"/>
            <a:ext cx="970199" cy="97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18048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P spid="17" grpId="0"/>
      <p:bldP spid="18" grpId="0"/>
      <p:bldP spid="37" grpId="0"/>
      <p:bldP spid="38" grpId="0"/>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rectangle 4">
            <a:extLst>
              <a:ext uri="{FF2B5EF4-FFF2-40B4-BE49-F238E27FC236}">
                <a16:creationId xmlns:a16="http://schemas.microsoft.com/office/drawing/2014/main" id="{CF658F7D-14DF-4EC6-82A2-A0BA8ABC1F44}"/>
              </a:ext>
            </a:extLst>
          </p:cNvPr>
          <p:cNvSpPr/>
          <p:nvPr/>
        </p:nvSpPr>
        <p:spPr>
          <a:xfrm rot="5400000">
            <a:off x="3426" y="857250"/>
            <a:ext cx="1807845" cy="1807845"/>
          </a:xfrm>
          <a:prstGeom prst="rtTriangle">
            <a:avLst/>
          </a:prstGeom>
          <a:solidFill>
            <a:srgbClr val="5D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7213"/>
            <a:endParaRPr lang="fr-FR" sz="1097">
              <a:solidFill>
                <a:prstClr val="white"/>
              </a:solidFill>
              <a:latin typeface="Calibri" panose="020F0502020204030204"/>
            </a:endParaRPr>
          </a:p>
        </p:txBody>
      </p:sp>
      <p:sp>
        <p:nvSpPr>
          <p:cNvPr id="12" name="ZoneTexte 11">
            <a:extLst>
              <a:ext uri="{FF2B5EF4-FFF2-40B4-BE49-F238E27FC236}">
                <a16:creationId xmlns:a16="http://schemas.microsoft.com/office/drawing/2014/main" id="{F89AE00B-6229-4AE2-A327-A2438E4EA0D4}"/>
              </a:ext>
            </a:extLst>
          </p:cNvPr>
          <p:cNvSpPr txBox="1"/>
          <p:nvPr/>
        </p:nvSpPr>
        <p:spPr>
          <a:xfrm>
            <a:off x="1901962" y="2908074"/>
            <a:ext cx="5662127" cy="461665"/>
          </a:xfrm>
          <a:prstGeom prst="rect">
            <a:avLst/>
          </a:prstGeom>
          <a:noFill/>
        </p:spPr>
        <p:txBody>
          <a:bodyPr wrap="none" rtlCol="0">
            <a:spAutoFit/>
          </a:bodyPr>
          <a:lstStyle/>
          <a:p>
            <a:pPr algn="ctr"/>
            <a:r>
              <a:rPr lang="fr-FR" sz="2400" b="1" dirty="0">
                <a:latin typeface="Roboto Condensed" panose="02000000000000000000" pitchFamily="2" charset="0"/>
                <a:ea typeface="Roboto Condensed" panose="02000000000000000000" pitchFamily="2" charset="0"/>
              </a:rPr>
              <a:t>Des outils du code de la commande publique</a:t>
            </a:r>
          </a:p>
        </p:txBody>
      </p:sp>
    </p:spTree>
    <p:extLst>
      <p:ext uri="{BB962C8B-B14F-4D97-AF65-F5344CB8AC3E}">
        <p14:creationId xmlns:p14="http://schemas.microsoft.com/office/powerpoint/2010/main" val="37902359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hevron 7">
            <a:extLst>
              <a:ext uri="{FF2B5EF4-FFF2-40B4-BE49-F238E27FC236}">
                <a16:creationId xmlns:a16="http://schemas.microsoft.com/office/drawing/2014/main" id="{A3C0446B-24F2-4C30-9931-AC5DF03C8A7C}"/>
              </a:ext>
            </a:extLst>
          </p:cNvPr>
          <p:cNvSpPr/>
          <p:nvPr/>
        </p:nvSpPr>
        <p:spPr>
          <a:xfrm>
            <a:off x="1479285" y="255788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Préparation du marché</a:t>
            </a:r>
          </a:p>
        </p:txBody>
      </p:sp>
      <p:sp>
        <p:nvSpPr>
          <p:cNvPr id="21" name="Chevron 9">
            <a:extLst>
              <a:ext uri="{FF2B5EF4-FFF2-40B4-BE49-F238E27FC236}">
                <a16:creationId xmlns:a16="http://schemas.microsoft.com/office/drawing/2014/main" id="{4D2EE658-1C54-4587-9623-EE0187D56D5B}"/>
              </a:ext>
            </a:extLst>
          </p:cNvPr>
          <p:cNvSpPr/>
          <p:nvPr/>
        </p:nvSpPr>
        <p:spPr>
          <a:xfrm>
            <a:off x="3088054" y="255788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Dossier de consultation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22" name="Chevron 11">
            <a:extLst>
              <a:ext uri="{FF2B5EF4-FFF2-40B4-BE49-F238E27FC236}">
                <a16:creationId xmlns:a16="http://schemas.microsoft.com/office/drawing/2014/main" id="{27176207-2175-4A3F-B8D7-E6D18AF35F4F}"/>
              </a:ext>
            </a:extLst>
          </p:cNvPr>
          <p:cNvSpPr/>
          <p:nvPr/>
        </p:nvSpPr>
        <p:spPr>
          <a:xfrm>
            <a:off x="4696825" y="255788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Passation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23" name="Chevron 13">
            <a:extLst>
              <a:ext uri="{FF2B5EF4-FFF2-40B4-BE49-F238E27FC236}">
                <a16:creationId xmlns:a16="http://schemas.microsoft.com/office/drawing/2014/main" id="{6E7DC4C7-E22A-47A0-B698-347D869B56AB}"/>
              </a:ext>
            </a:extLst>
          </p:cNvPr>
          <p:cNvSpPr/>
          <p:nvPr/>
        </p:nvSpPr>
        <p:spPr>
          <a:xfrm>
            <a:off x="6305593" y="255788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Exécution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24" name="Rectangle à coins arrondis 15">
            <a:extLst>
              <a:ext uri="{FF2B5EF4-FFF2-40B4-BE49-F238E27FC236}">
                <a16:creationId xmlns:a16="http://schemas.microsoft.com/office/drawing/2014/main" id="{B7DE34C2-606F-48ED-8FDF-3E398E4239A5}"/>
              </a:ext>
            </a:extLst>
          </p:cNvPr>
          <p:cNvSpPr/>
          <p:nvPr/>
        </p:nvSpPr>
        <p:spPr>
          <a:xfrm>
            <a:off x="1470229" y="3429000"/>
            <a:ext cx="1497852" cy="776859"/>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pPr>
            <a:r>
              <a:rPr lang="fr-FR" sz="1050" dirty="0">
                <a:latin typeface="Calibri" panose="020F0502020204030204" pitchFamily="34" charset="0"/>
                <a:ea typeface="Calibri" panose="020F0502020204030204" pitchFamily="34" charset="0"/>
                <a:cs typeface="Times New Roman" panose="02020603050405020304" pitchFamily="18" charset="0"/>
              </a:rPr>
              <a:t>Prise en compte du DD dans la définition des besoins</a:t>
            </a:r>
            <a:br>
              <a:rPr lang="fr-FR" sz="1050" dirty="0">
                <a:latin typeface="Calibri" panose="020F0502020204030204" pitchFamily="34" charset="0"/>
                <a:ea typeface="Calibri" panose="020F0502020204030204" pitchFamily="34" charset="0"/>
                <a:cs typeface="Times New Roman" panose="02020603050405020304" pitchFamily="18" charset="0"/>
              </a:rPr>
            </a:br>
            <a:r>
              <a:rPr lang="fr-FR" sz="1050" dirty="0">
                <a:latin typeface="Calibri" panose="020F0502020204030204" pitchFamily="34" charset="0"/>
                <a:ea typeface="Calibri" panose="020F0502020204030204" pitchFamily="34" charset="0"/>
                <a:cs typeface="Times New Roman" panose="02020603050405020304" pitchFamily="18" charset="0"/>
              </a:rPr>
              <a:t>Art. L2111-1</a:t>
            </a:r>
          </a:p>
        </p:txBody>
      </p:sp>
      <p:sp>
        <p:nvSpPr>
          <p:cNvPr id="25" name="Rectangle à coins arrondis 15">
            <a:extLst>
              <a:ext uri="{FF2B5EF4-FFF2-40B4-BE49-F238E27FC236}">
                <a16:creationId xmlns:a16="http://schemas.microsoft.com/office/drawing/2014/main" id="{ACECBF11-0D77-469F-B5DC-D8C32E839B0D}"/>
              </a:ext>
            </a:extLst>
          </p:cNvPr>
          <p:cNvSpPr/>
          <p:nvPr/>
        </p:nvSpPr>
        <p:spPr>
          <a:xfrm>
            <a:off x="1470229" y="4302866"/>
            <a:ext cx="1497852" cy="776859"/>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Aft>
                <a:spcPts val="600"/>
              </a:spcAft>
              <a:defRPr/>
            </a:pPr>
            <a:r>
              <a:rPr lang="fr-FR" sz="1050" kern="0" dirty="0" err="1">
                <a:solidFill>
                  <a:schemeClr val="tx2"/>
                </a:solidFill>
                <a:latin typeface="Calibri" panose="020F0502020204030204" pitchFamily="34" charset="0"/>
                <a:ea typeface="Calibri" panose="020F0502020204030204" pitchFamily="34" charset="0"/>
                <a:cs typeface="Times New Roman" panose="02020603050405020304" pitchFamily="18" charset="0"/>
              </a:rPr>
              <a:t>Sourcing</a:t>
            </a:r>
            <a:r>
              <a:rPr lang="fr-FR" sz="1050" kern="0" dirty="0">
                <a:solidFill>
                  <a:schemeClr val="tx2"/>
                </a:solidFill>
                <a:latin typeface="Calibri" panose="020F0502020204030204" pitchFamily="34" charset="0"/>
                <a:ea typeface="Calibri" panose="020F0502020204030204" pitchFamily="34" charset="0"/>
                <a:cs typeface="Times New Roman" panose="02020603050405020304" pitchFamily="18" charset="0"/>
              </a:rPr>
              <a:t> Fournisseurs</a:t>
            </a:r>
            <a:br>
              <a:rPr lang="fr-FR" sz="1050" kern="0" dirty="0">
                <a:solidFill>
                  <a:schemeClr val="tx2"/>
                </a:solidFill>
                <a:latin typeface="Calibri" panose="020F0502020204030204" pitchFamily="34" charset="0"/>
                <a:ea typeface="Calibri" panose="020F0502020204030204" pitchFamily="34" charset="0"/>
                <a:cs typeface="Times New Roman" panose="02020603050405020304" pitchFamily="18" charset="0"/>
              </a:rPr>
            </a:br>
            <a:r>
              <a:rPr lang="fr-FR" sz="1050" kern="0" dirty="0">
                <a:solidFill>
                  <a:schemeClr val="tx2"/>
                </a:solidFill>
                <a:latin typeface="Calibri" panose="020F0502020204030204" pitchFamily="34" charset="0"/>
                <a:ea typeface="Calibri" panose="020F0502020204030204" pitchFamily="34" charset="0"/>
                <a:cs typeface="Times New Roman" panose="02020603050405020304" pitchFamily="18" charset="0"/>
              </a:rPr>
              <a:t>Art. R2111 – 1 et 2</a:t>
            </a:r>
          </a:p>
        </p:txBody>
      </p:sp>
      <p:sp>
        <p:nvSpPr>
          <p:cNvPr id="26" name="Ellipse 25">
            <a:extLst>
              <a:ext uri="{FF2B5EF4-FFF2-40B4-BE49-F238E27FC236}">
                <a16:creationId xmlns:a16="http://schemas.microsoft.com/office/drawing/2014/main" id="{B0E1FD3E-272A-4B2B-A854-F458C6BA7953}"/>
              </a:ext>
            </a:extLst>
          </p:cNvPr>
          <p:cNvSpPr/>
          <p:nvPr/>
        </p:nvSpPr>
        <p:spPr bwMode="auto">
          <a:xfrm>
            <a:off x="1308211" y="2412936"/>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1</a:t>
            </a:r>
          </a:p>
        </p:txBody>
      </p:sp>
      <p:sp>
        <p:nvSpPr>
          <p:cNvPr id="27" name="Ellipse 26">
            <a:extLst>
              <a:ext uri="{FF2B5EF4-FFF2-40B4-BE49-F238E27FC236}">
                <a16:creationId xmlns:a16="http://schemas.microsoft.com/office/drawing/2014/main" id="{54CB68DA-1A34-496C-BC1D-A016F5BC6F22}"/>
              </a:ext>
            </a:extLst>
          </p:cNvPr>
          <p:cNvSpPr/>
          <p:nvPr/>
        </p:nvSpPr>
        <p:spPr bwMode="auto">
          <a:xfrm>
            <a:off x="2926034" y="2412936"/>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2</a:t>
            </a:r>
          </a:p>
        </p:txBody>
      </p:sp>
      <p:sp>
        <p:nvSpPr>
          <p:cNvPr id="28" name="Ellipse 27">
            <a:extLst>
              <a:ext uri="{FF2B5EF4-FFF2-40B4-BE49-F238E27FC236}">
                <a16:creationId xmlns:a16="http://schemas.microsoft.com/office/drawing/2014/main" id="{E800477A-6905-4C8D-83A8-38FE4E945050}"/>
              </a:ext>
            </a:extLst>
          </p:cNvPr>
          <p:cNvSpPr/>
          <p:nvPr/>
        </p:nvSpPr>
        <p:spPr bwMode="auto">
          <a:xfrm>
            <a:off x="4548673" y="2375624"/>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3</a:t>
            </a:r>
          </a:p>
        </p:txBody>
      </p:sp>
      <p:sp>
        <p:nvSpPr>
          <p:cNvPr id="30" name="Ellipse 29">
            <a:extLst>
              <a:ext uri="{FF2B5EF4-FFF2-40B4-BE49-F238E27FC236}">
                <a16:creationId xmlns:a16="http://schemas.microsoft.com/office/drawing/2014/main" id="{2ABDA849-BA2E-4E30-8897-979B96CB299E}"/>
              </a:ext>
            </a:extLst>
          </p:cNvPr>
          <p:cNvSpPr/>
          <p:nvPr/>
        </p:nvSpPr>
        <p:spPr bwMode="auto">
          <a:xfrm>
            <a:off x="6171311" y="2375624"/>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4</a:t>
            </a:r>
          </a:p>
        </p:txBody>
      </p:sp>
      <p:sp>
        <p:nvSpPr>
          <p:cNvPr id="31" name="Rectangle à coins arrondis 15">
            <a:extLst>
              <a:ext uri="{FF2B5EF4-FFF2-40B4-BE49-F238E27FC236}">
                <a16:creationId xmlns:a16="http://schemas.microsoft.com/office/drawing/2014/main" id="{F453E9ED-40FB-4CBA-8085-4F8A622A06A1}"/>
              </a:ext>
            </a:extLst>
          </p:cNvPr>
          <p:cNvSpPr/>
          <p:nvPr/>
        </p:nvSpPr>
        <p:spPr>
          <a:xfrm>
            <a:off x="3088052" y="3429000"/>
            <a:ext cx="1497852" cy="776859"/>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Aft>
                <a:spcPts val="600"/>
              </a:spcAft>
            </a:pPr>
            <a:r>
              <a:rPr lang="fr-FR" sz="1050" dirty="0">
                <a:latin typeface="Calibri" panose="020F0502020204030204" pitchFamily="34" charset="0"/>
                <a:ea typeface="Calibri" panose="020F0502020204030204" pitchFamily="34" charset="0"/>
                <a:cs typeface="Times New Roman" panose="02020603050405020304" pitchFamily="18" charset="0"/>
              </a:rPr>
              <a:t>Allotissement</a:t>
            </a:r>
            <a:br>
              <a:rPr lang="fr-FR" sz="1050" dirty="0">
                <a:latin typeface="Calibri" panose="020F0502020204030204" pitchFamily="34" charset="0"/>
                <a:ea typeface="Calibri" panose="020F0502020204030204" pitchFamily="34" charset="0"/>
                <a:cs typeface="Times New Roman" panose="02020603050405020304" pitchFamily="18" charset="0"/>
              </a:rPr>
            </a:br>
            <a:r>
              <a:rPr lang="fr-FR" sz="1050" dirty="0">
                <a:latin typeface="Calibri" panose="020F0502020204030204" pitchFamily="34" charset="0"/>
                <a:ea typeface="Calibri" panose="020F0502020204030204" pitchFamily="34" charset="0"/>
                <a:cs typeface="Times New Roman" panose="02020603050405020304" pitchFamily="18" charset="0"/>
              </a:rPr>
              <a:t>Art. L2113-10 et 11</a:t>
            </a:r>
          </a:p>
        </p:txBody>
      </p:sp>
      <p:sp>
        <p:nvSpPr>
          <p:cNvPr id="32" name="Rectangle à coins arrondis 15">
            <a:extLst>
              <a:ext uri="{FF2B5EF4-FFF2-40B4-BE49-F238E27FC236}">
                <a16:creationId xmlns:a16="http://schemas.microsoft.com/office/drawing/2014/main" id="{C6972609-0AC5-49B9-BA24-F000A59F11A4}"/>
              </a:ext>
            </a:extLst>
          </p:cNvPr>
          <p:cNvSpPr/>
          <p:nvPr/>
        </p:nvSpPr>
        <p:spPr>
          <a:xfrm>
            <a:off x="3088052" y="4302628"/>
            <a:ext cx="1497852" cy="976336"/>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Aft>
                <a:spcPts val="600"/>
              </a:spcAft>
            </a:pPr>
            <a:r>
              <a:rPr lang="fr-FR" sz="1050" dirty="0">
                <a:latin typeface="Calibri" panose="020F0502020204030204" pitchFamily="34" charset="0"/>
                <a:ea typeface="Calibri" panose="020F0502020204030204" pitchFamily="34" charset="0"/>
                <a:cs typeface="Times New Roman" panose="02020603050405020304" pitchFamily="18" charset="0"/>
              </a:rPr>
              <a:t>Spécifications techniques, recours aux labels</a:t>
            </a:r>
            <a:br>
              <a:rPr lang="fr-FR" sz="1050" dirty="0">
                <a:latin typeface="Calibri" panose="020F0502020204030204" pitchFamily="34" charset="0"/>
                <a:ea typeface="Calibri" panose="020F0502020204030204" pitchFamily="34" charset="0"/>
                <a:cs typeface="Times New Roman" panose="02020603050405020304" pitchFamily="18" charset="0"/>
              </a:rPr>
            </a:br>
            <a:r>
              <a:rPr lang="fr-FR" sz="1050" dirty="0">
                <a:latin typeface="Calibri" panose="020F0502020204030204" pitchFamily="34" charset="0"/>
                <a:ea typeface="Calibri" panose="020F0502020204030204" pitchFamily="34" charset="0"/>
                <a:cs typeface="Times New Roman" panose="02020603050405020304" pitchFamily="18" charset="0"/>
              </a:rPr>
              <a:t>Art. L2111-2 et R2111-4 à R2111-17 </a:t>
            </a:r>
          </a:p>
        </p:txBody>
      </p:sp>
      <p:sp>
        <p:nvSpPr>
          <p:cNvPr id="35" name="Rectangle à coins arrondis 15">
            <a:extLst>
              <a:ext uri="{FF2B5EF4-FFF2-40B4-BE49-F238E27FC236}">
                <a16:creationId xmlns:a16="http://schemas.microsoft.com/office/drawing/2014/main" id="{E202155C-3E67-4E9E-9525-3DC689A0D2C1}"/>
              </a:ext>
            </a:extLst>
          </p:cNvPr>
          <p:cNvSpPr/>
          <p:nvPr/>
        </p:nvSpPr>
        <p:spPr>
          <a:xfrm>
            <a:off x="4677754" y="3429000"/>
            <a:ext cx="1497852" cy="776859"/>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pPr>
            <a:r>
              <a:rPr lang="fr-FR" sz="1050" dirty="0">
                <a:latin typeface="Calibri" panose="020F0502020204030204" pitchFamily="34" charset="0"/>
                <a:ea typeface="Calibri" panose="020F0502020204030204" pitchFamily="34" charset="0"/>
                <a:cs typeface="Times New Roman" panose="02020603050405020304" pitchFamily="18" charset="0"/>
              </a:rPr>
              <a:t>Critères d’attribution (performances DD au regard du cycle de vie)</a:t>
            </a:r>
            <a:br>
              <a:rPr lang="fr-FR" sz="1050" dirty="0">
                <a:latin typeface="Calibri" panose="020F0502020204030204" pitchFamily="34" charset="0"/>
                <a:ea typeface="Calibri" panose="020F0502020204030204" pitchFamily="34" charset="0"/>
                <a:cs typeface="Times New Roman" panose="02020603050405020304" pitchFamily="18" charset="0"/>
              </a:rPr>
            </a:br>
            <a:r>
              <a:rPr lang="fr-FR" sz="1050" dirty="0">
                <a:latin typeface="Calibri" panose="020F0502020204030204" pitchFamily="34" charset="0"/>
                <a:ea typeface="Calibri" panose="020F0502020204030204" pitchFamily="34" charset="0"/>
                <a:cs typeface="Times New Roman" panose="02020603050405020304" pitchFamily="18" charset="0"/>
              </a:rPr>
              <a:t>Art. R2152  - 7 à 10</a:t>
            </a:r>
          </a:p>
        </p:txBody>
      </p:sp>
      <p:sp>
        <p:nvSpPr>
          <p:cNvPr id="36" name="Rectangle à coins arrondis 15">
            <a:extLst>
              <a:ext uri="{FF2B5EF4-FFF2-40B4-BE49-F238E27FC236}">
                <a16:creationId xmlns:a16="http://schemas.microsoft.com/office/drawing/2014/main" id="{848829BD-2C4A-4080-BAC8-E6C9672A4147}"/>
              </a:ext>
            </a:extLst>
          </p:cNvPr>
          <p:cNvSpPr/>
          <p:nvPr/>
        </p:nvSpPr>
        <p:spPr>
          <a:xfrm>
            <a:off x="6333329" y="3429000"/>
            <a:ext cx="1497852" cy="776859"/>
          </a:xfrm>
          <a:prstGeom prst="roundRect">
            <a:avLst/>
          </a:prstGeom>
          <a:solidFill>
            <a:sysClr val="window" lastClr="FFFFFF">
              <a:lumMod val="95000"/>
            </a:sysClr>
          </a:solidFill>
          <a:ln w="12700" cap="flat" cmpd="sng" algn="ctr">
            <a:solidFill>
              <a:srgbClr val="92D050"/>
            </a:solidFill>
            <a:prstDash val="solid"/>
            <a:miter lim="800000"/>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spcAft>
                <a:spcPts val="600"/>
              </a:spcAft>
            </a:pPr>
            <a:r>
              <a:rPr lang="fr-FR" sz="1050" dirty="0">
                <a:latin typeface="Calibri" panose="020F0502020204030204" pitchFamily="34" charset="0"/>
                <a:ea typeface="Calibri" panose="020F0502020204030204" pitchFamily="34" charset="0"/>
                <a:cs typeface="Times New Roman" panose="02020603050405020304" pitchFamily="18" charset="0"/>
              </a:rPr>
              <a:t>Conditions d’exécution</a:t>
            </a:r>
          </a:p>
          <a:p>
            <a:pPr algn="ctr">
              <a:lnSpc>
                <a:spcPct val="107000"/>
              </a:lnSpc>
              <a:spcAft>
                <a:spcPts val="600"/>
              </a:spcAft>
            </a:pPr>
            <a:r>
              <a:rPr lang="fr-FR" sz="1050" dirty="0">
                <a:latin typeface="Calibri" panose="020F0502020204030204" pitchFamily="34" charset="0"/>
                <a:ea typeface="Calibri" panose="020F0502020204030204" pitchFamily="34" charset="0"/>
                <a:cs typeface="Times New Roman" panose="02020603050405020304" pitchFamily="18" charset="0"/>
              </a:rPr>
              <a:t> Art. L2112-2 - 3</a:t>
            </a:r>
          </a:p>
        </p:txBody>
      </p:sp>
      <p:sp>
        <p:nvSpPr>
          <p:cNvPr id="46" name="ZoneTexte 11">
            <a:extLst>
              <a:ext uri="{FF2B5EF4-FFF2-40B4-BE49-F238E27FC236}">
                <a16:creationId xmlns:a16="http://schemas.microsoft.com/office/drawing/2014/main" id="{ED6A115C-71A1-4CA7-A4F8-6013859A6DCE}"/>
              </a:ext>
            </a:extLst>
          </p:cNvPr>
          <p:cNvSpPr txBox="1"/>
          <p:nvPr/>
        </p:nvSpPr>
        <p:spPr>
          <a:xfrm>
            <a:off x="408286" y="1501809"/>
            <a:ext cx="8327428" cy="438582"/>
          </a:xfrm>
          <a:prstGeom prst="rect">
            <a:avLst/>
          </a:prstGeom>
          <a:noFill/>
          <a:ln cap="flat">
            <a:noFill/>
          </a:ln>
        </p:spPr>
        <p:txBody>
          <a:bodyPr vert="horz" wrap="square" lIns="68580" tIns="34290" rIns="68580" bIns="34290" anchor="t" anchorCtr="0" compatLnSpc="1">
            <a:spAutoFit/>
          </a:bodyPr>
          <a:lstStyle/>
          <a:p>
            <a:pPr algn="ctr" defTabSz="685800">
              <a:defRPr sz="1800" b="0" i="0" u="none" strike="noStrike" kern="0" cap="none" spc="0" baseline="0">
                <a:solidFill>
                  <a:srgbClr val="000000"/>
                </a:solidFill>
                <a:uFillTx/>
              </a:defRPr>
            </a:pPr>
            <a:r>
              <a:rPr lang="fr-FR" sz="2400" b="1" dirty="0">
                <a:solidFill>
                  <a:schemeClr val="tx2"/>
                </a:solidFill>
                <a:latin typeface="Roboto Condensed" panose="02000000000000000000" pitchFamily="2" charset="0"/>
                <a:ea typeface="Roboto Condensed" panose="02000000000000000000" pitchFamily="2" charset="0"/>
              </a:rPr>
              <a:t>Des outils à chaque étape</a:t>
            </a:r>
          </a:p>
        </p:txBody>
      </p:sp>
      <p:pic>
        <p:nvPicPr>
          <p:cNvPr id="17" name="Picture 2">
            <a:extLst>
              <a:ext uri="{FF2B5EF4-FFF2-40B4-BE49-F238E27FC236}">
                <a16:creationId xmlns:a16="http://schemas.microsoft.com/office/drawing/2014/main" id="{F031C75D-1990-4348-9F8E-A156CCB60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70036"/>
            <a:ext cx="1361661" cy="56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83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30" grpId="0" animBg="1"/>
      <p:bldP spid="31" grpId="0" animBg="1"/>
      <p:bldP spid="32" grpId="0" animBg="1"/>
      <p:bldP spid="35"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1">
            <a:extLst>
              <a:ext uri="{FF2B5EF4-FFF2-40B4-BE49-F238E27FC236}">
                <a16:creationId xmlns:a16="http://schemas.microsoft.com/office/drawing/2014/main" id="{025882A7-92AF-4C2B-A531-70B072E262AE}"/>
              </a:ext>
            </a:extLst>
          </p:cNvPr>
          <p:cNvSpPr txBox="1"/>
          <p:nvPr/>
        </p:nvSpPr>
        <p:spPr>
          <a:xfrm>
            <a:off x="2002020" y="1342646"/>
            <a:ext cx="4732990" cy="438582"/>
          </a:xfrm>
          <a:prstGeom prst="rect">
            <a:avLst/>
          </a:prstGeom>
          <a:noFill/>
          <a:ln cap="flat">
            <a:noFill/>
          </a:ln>
        </p:spPr>
        <p:txBody>
          <a:bodyPr vert="horz" wrap="square" lIns="68580" tIns="34290" rIns="68580" bIns="34290" anchor="t" anchorCtr="0" compatLnSpc="1">
            <a:spAutoFit/>
          </a:bodyPr>
          <a:lstStyle/>
          <a:p>
            <a:pPr algn="ctr" defTabSz="685800">
              <a:defRPr sz="1800" b="0" i="0" u="none" strike="noStrike" kern="0" cap="none" spc="0" baseline="0">
                <a:solidFill>
                  <a:srgbClr val="000000"/>
                </a:solidFill>
                <a:uFillTx/>
              </a:defRPr>
            </a:pPr>
            <a:r>
              <a:rPr lang="fr-FR" sz="2400" b="1" kern="0" dirty="0">
                <a:solidFill>
                  <a:schemeClr val="tx2"/>
                </a:solidFill>
                <a:latin typeface="Roboto Condensed" panose="02000000000000000000" pitchFamily="2" charset="0"/>
                <a:ea typeface="Roboto Condensed" panose="02000000000000000000" pitchFamily="2" charset="0"/>
              </a:rPr>
              <a:t>Le </a:t>
            </a:r>
            <a:r>
              <a:rPr lang="fr-FR" sz="2400" b="1" kern="0" dirty="0" err="1">
                <a:solidFill>
                  <a:schemeClr val="tx2"/>
                </a:solidFill>
                <a:latin typeface="Roboto Condensed" panose="02000000000000000000" pitchFamily="2" charset="0"/>
                <a:ea typeface="Roboto Condensed" panose="02000000000000000000" pitchFamily="2" charset="0"/>
              </a:rPr>
              <a:t>sourcing</a:t>
            </a:r>
            <a:endParaRPr lang="fr-FR" sz="2400" b="1" kern="0" dirty="0">
              <a:solidFill>
                <a:schemeClr val="tx2"/>
              </a:solidFill>
              <a:latin typeface="Roboto Condensed" panose="02000000000000000000" pitchFamily="2" charset="0"/>
              <a:ea typeface="Roboto Condensed" panose="02000000000000000000" pitchFamily="2" charset="0"/>
            </a:endParaRPr>
          </a:p>
        </p:txBody>
      </p:sp>
      <p:sp>
        <p:nvSpPr>
          <p:cNvPr id="8" name="ZoneTexte 7">
            <a:extLst>
              <a:ext uri="{FF2B5EF4-FFF2-40B4-BE49-F238E27FC236}">
                <a16:creationId xmlns:a16="http://schemas.microsoft.com/office/drawing/2014/main" id="{7D31B342-8129-45C6-BACA-60DEC7F0170F}"/>
              </a:ext>
            </a:extLst>
          </p:cNvPr>
          <p:cNvSpPr txBox="1"/>
          <p:nvPr/>
        </p:nvSpPr>
        <p:spPr>
          <a:xfrm>
            <a:off x="663301" y="2107850"/>
            <a:ext cx="5898138" cy="1546577"/>
          </a:xfrm>
          <a:prstGeom prst="rect">
            <a:avLst/>
          </a:prstGeom>
          <a:noFill/>
        </p:spPr>
        <p:txBody>
          <a:bodyPr wrap="square">
            <a:spAutoFit/>
          </a:bodyPr>
          <a:lstStyle/>
          <a:p>
            <a:r>
              <a:rPr lang="fr-FR" sz="1350" b="1" dirty="0">
                <a:solidFill>
                  <a:srgbClr val="5DBAA2"/>
                </a:solidFill>
                <a:latin typeface="Roboto Condensed" panose="02000000000000000000" pitchFamily="2" charset="0"/>
                <a:ea typeface="Roboto Condensed" panose="02000000000000000000" pitchFamily="2" charset="0"/>
              </a:rPr>
              <a:t>Article R2111-1 </a:t>
            </a:r>
            <a:endParaRPr lang="fr-FR" sz="1350" dirty="0">
              <a:solidFill>
                <a:srgbClr val="5DBAA2"/>
              </a:solidFill>
              <a:latin typeface="Roboto Condensed" panose="02000000000000000000" pitchFamily="2" charset="0"/>
              <a:ea typeface="Roboto Condensed" panose="02000000000000000000" pitchFamily="2" charset="0"/>
            </a:endParaRPr>
          </a:p>
          <a:p>
            <a:pPr algn="just"/>
            <a:r>
              <a:rPr lang="fr-FR" sz="1350" dirty="0">
                <a:solidFill>
                  <a:srgbClr val="333C68"/>
                </a:solidFill>
                <a:latin typeface="Roboto Condensed" panose="02000000000000000000" pitchFamily="2" charset="0"/>
                <a:ea typeface="Roboto Condensed" panose="02000000000000000000" pitchFamily="2" charset="0"/>
              </a:rPr>
              <a:t>Afin de préparer la passation d’un marché, l’acheteur peut effectuer des consultations ou réaliser des études de marché, solliciter des avis ou informer les opérateurs économiques de son projet et de ses exigences.</a:t>
            </a:r>
            <a:br>
              <a:rPr lang="fr-FR" sz="1350" dirty="0">
                <a:solidFill>
                  <a:srgbClr val="333C68"/>
                </a:solidFill>
                <a:latin typeface="Roboto Condensed" panose="02000000000000000000" pitchFamily="2" charset="0"/>
                <a:ea typeface="Roboto Condensed" panose="02000000000000000000" pitchFamily="2" charset="0"/>
              </a:rPr>
            </a:br>
            <a:r>
              <a:rPr lang="fr-FR" sz="1350" dirty="0">
                <a:solidFill>
                  <a:srgbClr val="333C68"/>
                </a:solidFill>
                <a:latin typeface="Roboto Condensed" panose="02000000000000000000" pitchFamily="2" charset="0"/>
                <a:ea typeface="Roboto Condensed" panose="02000000000000000000" pitchFamily="2" charset="0"/>
              </a:rPr>
              <a:t>Les résultats des études et échanges préalables peuvent être utilisés par l’acheteur, à condition que leur utilisation n’ait pas pour effet de fausser la concurrence ou de méconnaître les principes mentionnés à l’article </a:t>
            </a:r>
            <a:r>
              <a:rPr lang="fr-FR" sz="1350" dirty="0">
                <a:solidFill>
                  <a:srgbClr val="333C68"/>
                </a:solidFill>
                <a:latin typeface="Roboto Condensed" panose="02000000000000000000" pitchFamily="2" charset="0"/>
                <a:ea typeface="Roboto Condensed" panose="02000000000000000000" pitchFamily="2" charset="0"/>
                <a:hlinkClick r:id="rId3">
                  <a:extLst>
                    <a:ext uri="{A12FA001-AC4F-418D-AE19-62706E023703}">
                      <ahyp:hlinkClr xmlns="" xmlns:ahyp="http://schemas.microsoft.com/office/drawing/2018/hyperlinkcolor" val="tx"/>
                    </a:ext>
                  </a:extLst>
                </a:hlinkClick>
              </a:rPr>
              <a:t>L.3</a:t>
            </a:r>
            <a:r>
              <a:rPr lang="fr-FR" sz="1350" dirty="0">
                <a:solidFill>
                  <a:srgbClr val="333C68"/>
                </a:solidFill>
                <a:latin typeface="Roboto Condensed" panose="02000000000000000000" pitchFamily="2" charset="0"/>
                <a:ea typeface="Roboto Condensed" panose="02000000000000000000" pitchFamily="2" charset="0"/>
              </a:rPr>
              <a:t>.</a:t>
            </a:r>
          </a:p>
        </p:txBody>
      </p:sp>
      <p:pic>
        <p:nvPicPr>
          <p:cNvPr id="7" name="Image 6">
            <a:hlinkClick r:id="rId4"/>
            <a:extLst>
              <a:ext uri="{FF2B5EF4-FFF2-40B4-BE49-F238E27FC236}">
                <a16:creationId xmlns:a16="http://schemas.microsoft.com/office/drawing/2014/main" id="{332DE9BF-D169-4D9E-94ED-4667153076A9}"/>
              </a:ext>
            </a:extLst>
          </p:cNvPr>
          <p:cNvPicPr>
            <a:picLocks noChangeAspect="1"/>
          </p:cNvPicPr>
          <p:nvPr/>
        </p:nvPicPr>
        <p:blipFill>
          <a:blip r:embed="rId5"/>
          <a:stretch>
            <a:fillRect/>
          </a:stretch>
        </p:blipFill>
        <p:spPr>
          <a:xfrm>
            <a:off x="7141981" y="1547365"/>
            <a:ext cx="1326893" cy="1893922"/>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5A4F8975-0BD9-4144-A65B-9DE7BB9FFE42}"/>
              </a:ext>
            </a:extLst>
          </p:cNvPr>
          <p:cNvSpPr txBox="1"/>
          <p:nvPr/>
        </p:nvSpPr>
        <p:spPr>
          <a:xfrm>
            <a:off x="663301" y="3816691"/>
            <a:ext cx="3442232" cy="1962076"/>
          </a:xfrm>
          <a:prstGeom prst="rect">
            <a:avLst/>
          </a:prstGeom>
          <a:noFill/>
        </p:spPr>
        <p:txBody>
          <a:bodyPr wrap="square">
            <a:spAutoFit/>
          </a:bodyPr>
          <a:lstStyle/>
          <a:p>
            <a:pPr algn="just" rtl="0" fontAlgn="base"/>
            <a:r>
              <a:rPr lang="fr-FR" sz="1350" b="1" dirty="0">
                <a:solidFill>
                  <a:schemeClr val="tx2"/>
                </a:solidFill>
                <a:latin typeface="Roboto Condensed" panose="02000000000000000000" pitchFamily="2" charset="0"/>
                <a:ea typeface="Roboto Condensed" panose="02000000000000000000" pitchFamily="2" charset="0"/>
              </a:rPr>
              <a:t>Pour l’acteur public</a:t>
            </a:r>
          </a:p>
          <a:p>
            <a:pPr algn="just" rtl="0" fontAlgn="base"/>
            <a:endParaRPr lang="fr-FR" sz="1350" b="1" dirty="0">
              <a:solidFill>
                <a:schemeClr val="tx2"/>
              </a:solidFill>
              <a:latin typeface="Roboto Condensed" panose="02000000000000000000" pitchFamily="2" charset="0"/>
              <a:ea typeface="Roboto Condensed" panose="02000000000000000000" pitchFamily="2" charset="0"/>
            </a:endParaRP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Identifier les acteurs économiques</a:t>
            </a:r>
            <a:endParaRPr lang="en-US" sz="1350" dirty="0">
              <a:solidFill>
                <a:srgbClr val="007368"/>
              </a:solidFill>
              <a:latin typeface="Roboto Condensed" panose="02000000000000000000" pitchFamily="2" charset="0"/>
              <a:ea typeface="Roboto Condensed" panose="02000000000000000000" pitchFamily="2" charset="0"/>
            </a:endParaRP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Connaître les évolutions du marché</a:t>
            </a:r>
            <a:r>
              <a:rPr lang="en-US" sz="1350" dirty="0">
                <a:solidFill>
                  <a:srgbClr val="007368"/>
                </a:solidFill>
                <a:latin typeface="Roboto Condensed" panose="02000000000000000000" pitchFamily="2" charset="0"/>
                <a:ea typeface="Roboto Condensed" panose="02000000000000000000" pitchFamily="2" charset="0"/>
              </a:rPr>
              <a:t>​</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Optimiser la concurrence</a:t>
            </a:r>
            <a:r>
              <a:rPr lang="en-US" sz="1350" dirty="0">
                <a:solidFill>
                  <a:srgbClr val="007368"/>
                </a:solidFill>
                <a:latin typeface="Roboto Condensed" panose="02000000000000000000" pitchFamily="2" charset="0"/>
                <a:ea typeface="Roboto Condensed" panose="02000000000000000000" pitchFamily="2" charset="0"/>
              </a:rPr>
              <a:t>​</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Identifier les principaux inducteurs de coûts, le modèle économique des fournisseurs</a:t>
            </a:r>
            <a:r>
              <a:rPr lang="en-US" sz="1350" dirty="0">
                <a:solidFill>
                  <a:srgbClr val="007368"/>
                </a:solidFill>
                <a:latin typeface="Roboto Condensed" panose="02000000000000000000" pitchFamily="2" charset="0"/>
                <a:ea typeface="Roboto Condensed" panose="02000000000000000000" pitchFamily="2" charset="0"/>
              </a:rPr>
              <a:t>​</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Adapter la rédaction du marché</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Réduire les risques de marché infructueux</a:t>
            </a:r>
            <a:endParaRPr lang="en-US" sz="1350" dirty="0">
              <a:solidFill>
                <a:srgbClr val="007368"/>
              </a:solidFill>
              <a:latin typeface="Roboto Condensed" panose="02000000000000000000" pitchFamily="2" charset="0"/>
              <a:ea typeface="Roboto Condensed" panose="02000000000000000000" pitchFamily="2" charset="0"/>
            </a:endParaRPr>
          </a:p>
        </p:txBody>
      </p:sp>
      <p:sp>
        <p:nvSpPr>
          <p:cNvPr id="10" name="ZoneTexte 9">
            <a:extLst>
              <a:ext uri="{FF2B5EF4-FFF2-40B4-BE49-F238E27FC236}">
                <a16:creationId xmlns:a16="http://schemas.microsoft.com/office/drawing/2014/main" id="{5D2EF738-FA7B-43AE-BA6E-9E4A5ADCE64E}"/>
              </a:ext>
            </a:extLst>
          </p:cNvPr>
          <p:cNvSpPr txBox="1"/>
          <p:nvPr/>
        </p:nvSpPr>
        <p:spPr>
          <a:xfrm>
            <a:off x="4840323" y="3816691"/>
            <a:ext cx="3442232" cy="1546577"/>
          </a:xfrm>
          <a:prstGeom prst="rect">
            <a:avLst/>
          </a:prstGeom>
          <a:noFill/>
        </p:spPr>
        <p:txBody>
          <a:bodyPr wrap="square">
            <a:spAutoFit/>
          </a:bodyPr>
          <a:lstStyle/>
          <a:p>
            <a:pPr algn="just" rtl="0" fontAlgn="base"/>
            <a:r>
              <a:rPr lang="fr-FR" sz="1350" b="1" dirty="0">
                <a:solidFill>
                  <a:schemeClr val="tx2"/>
                </a:solidFill>
                <a:latin typeface="Roboto Condensed" panose="02000000000000000000" pitchFamily="2" charset="0"/>
                <a:ea typeface="Roboto Condensed" panose="02000000000000000000" pitchFamily="2" charset="0"/>
              </a:rPr>
              <a:t>Pour l’acteur économique</a:t>
            </a:r>
          </a:p>
          <a:p>
            <a:pPr algn="just" rtl="0" fontAlgn="base"/>
            <a:endParaRPr lang="fr-FR" sz="1350" dirty="0">
              <a:solidFill>
                <a:srgbClr val="007368"/>
              </a:solidFill>
              <a:latin typeface="Roboto Condensed" panose="02000000000000000000" pitchFamily="2" charset="0"/>
              <a:ea typeface="Roboto Condensed" panose="02000000000000000000" pitchFamily="2" charset="0"/>
            </a:endParaRP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Se faire connaître, valoriser son savoir-faire​</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Détecter des opportunités, s’améliorer​</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Echanger, faire connaissance​</a:t>
            </a:r>
          </a:p>
          <a:p>
            <a:pPr algn="just" rtl="0" fontAlgn="base">
              <a:buFont typeface="Arial" panose="020B0604020202020204" pitchFamily="34" charset="0"/>
              <a:buChar char="•"/>
            </a:pPr>
            <a:r>
              <a:rPr lang="fr-FR" sz="1350" dirty="0">
                <a:solidFill>
                  <a:srgbClr val="007368"/>
                </a:solidFill>
                <a:latin typeface="Roboto Condensed" panose="02000000000000000000" pitchFamily="2" charset="0"/>
                <a:ea typeface="Roboto Condensed" panose="02000000000000000000" pitchFamily="2" charset="0"/>
              </a:rPr>
              <a:t>Mieux comprendre l’organisation acheteuse et son besoin</a:t>
            </a:r>
            <a:endParaRPr lang="en-US" sz="1350" dirty="0">
              <a:solidFill>
                <a:srgbClr val="007368"/>
              </a:solidFill>
              <a:latin typeface="Roboto Condensed" panose="02000000000000000000" pitchFamily="2" charset="0"/>
              <a:ea typeface="Roboto Condensed" panose="02000000000000000000" pitchFamily="2" charset="0"/>
            </a:endParaRPr>
          </a:p>
        </p:txBody>
      </p:sp>
      <p:sp>
        <p:nvSpPr>
          <p:cNvPr id="11" name="Chevron 7">
            <a:extLst>
              <a:ext uri="{FF2B5EF4-FFF2-40B4-BE49-F238E27FC236}">
                <a16:creationId xmlns:a16="http://schemas.microsoft.com/office/drawing/2014/main" id="{6EDA5B22-91ED-4908-886B-62812F293C82}"/>
              </a:ext>
            </a:extLst>
          </p:cNvPr>
          <p:cNvSpPr/>
          <p:nvPr/>
        </p:nvSpPr>
        <p:spPr>
          <a:xfrm>
            <a:off x="347302" y="116690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Préparation du marché</a:t>
            </a:r>
          </a:p>
        </p:txBody>
      </p:sp>
      <p:sp>
        <p:nvSpPr>
          <p:cNvPr id="12" name="Ellipse 11">
            <a:extLst>
              <a:ext uri="{FF2B5EF4-FFF2-40B4-BE49-F238E27FC236}">
                <a16:creationId xmlns:a16="http://schemas.microsoft.com/office/drawing/2014/main" id="{9909FCD8-5EAC-46F1-8638-66D70ACD7E3A}"/>
              </a:ext>
            </a:extLst>
          </p:cNvPr>
          <p:cNvSpPr/>
          <p:nvPr/>
        </p:nvSpPr>
        <p:spPr bwMode="auto">
          <a:xfrm>
            <a:off x="176228" y="1021957"/>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1</a:t>
            </a:r>
          </a:p>
        </p:txBody>
      </p:sp>
    </p:spTree>
    <p:extLst>
      <p:ext uri="{BB962C8B-B14F-4D97-AF65-F5344CB8AC3E}">
        <p14:creationId xmlns:p14="http://schemas.microsoft.com/office/powerpoint/2010/main" val="117053632"/>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 y="-82262"/>
            <a:ext cx="9144001" cy="6940262"/>
          </a:xfrm>
          <a:prstGeom prst="rect">
            <a:avLst/>
          </a:prstGeom>
        </p:spPr>
      </p:pic>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3</a:t>
            </a:fld>
            <a:endParaRPr lang="fr-FR" dirty="0"/>
          </a:p>
        </p:txBody>
      </p:sp>
      <p:sp>
        <p:nvSpPr>
          <p:cNvPr id="7" name="Espace réservé du contenu 3"/>
          <p:cNvSpPr txBox="1">
            <a:spLocks/>
          </p:cNvSpPr>
          <p:nvPr/>
        </p:nvSpPr>
        <p:spPr>
          <a:xfrm>
            <a:off x="638679" y="255145"/>
            <a:ext cx="826469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a:pPr>
            <a:r>
              <a:rPr lang="fr-FR" b="1" dirty="0" smtClean="0">
                <a:solidFill>
                  <a:schemeClr val="accent1">
                    <a:lumMod val="75000"/>
                  </a:schemeClr>
                </a:solidFill>
              </a:rPr>
              <a:t>Le Contexte</a:t>
            </a:r>
            <a:endParaRPr lang="fr-FR" b="1" dirty="0">
              <a:solidFill>
                <a:schemeClr val="accent1">
                  <a:lumMod val="75000"/>
                </a:schemeClr>
              </a:solidFill>
            </a:endParaRPr>
          </a:p>
          <a:p>
            <a:pPr marL="0" lvl="1" indent="0" algn="just">
              <a:lnSpc>
                <a:spcPct val="100000"/>
              </a:lnSpc>
              <a:buClr>
                <a:schemeClr val="accent5"/>
              </a:buClr>
              <a:buNone/>
            </a:pPr>
            <a:endParaRPr lang="fr-FR" sz="200" dirty="0">
              <a:solidFill>
                <a:schemeClr val="accent1">
                  <a:lumMod val="75000"/>
                </a:schemeClr>
              </a:solidFill>
            </a:endParaRPr>
          </a:p>
          <a:p>
            <a:pPr marL="742950" lvl="2" algn="just">
              <a:lnSpc>
                <a:spcPct val="100000"/>
              </a:lnSpc>
              <a:buClr>
                <a:schemeClr val="accent5"/>
              </a:buClr>
              <a:buFont typeface="Wingdings" panose="05000000000000000000" pitchFamily="2" charset="2"/>
              <a:buChar char="§"/>
            </a:pPr>
            <a:endParaRPr lang="fr-FR" sz="1200" dirty="0">
              <a:solidFill>
                <a:schemeClr val="accent1">
                  <a:lumMod val="75000"/>
                </a:schemeClr>
              </a:solidFill>
            </a:endParaRPr>
          </a:p>
        </p:txBody>
      </p:sp>
      <p:sp>
        <p:nvSpPr>
          <p:cNvPr id="6" name="Espace réservé du contenu 3"/>
          <p:cNvSpPr txBox="1">
            <a:spLocks/>
          </p:cNvSpPr>
          <p:nvPr/>
        </p:nvSpPr>
        <p:spPr>
          <a:xfrm>
            <a:off x="1103148" y="896351"/>
            <a:ext cx="7335751" cy="490286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lnSpc>
                <a:spcPct val="100000"/>
              </a:lnSpc>
              <a:buClrTx/>
              <a:buNone/>
            </a:pPr>
            <a:r>
              <a:rPr lang="fr-FR" sz="2200" b="0" dirty="0" smtClean="0">
                <a:solidFill>
                  <a:schemeClr val="tx1"/>
                </a:solidFill>
              </a:rPr>
              <a:t>1.1 Contexte réglementaire</a:t>
            </a:r>
          </a:p>
          <a:p>
            <a:pPr marL="0" lvl="1" indent="0" algn="just">
              <a:lnSpc>
                <a:spcPct val="100000"/>
              </a:lnSpc>
              <a:buClrTx/>
              <a:buNone/>
            </a:pPr>
            <a:endParaRPr lang="fr-FR" sz="2200" b="0" dirty="0" smtClean="0">
              <a:solidFill>
                <a:schemeClr val="tx1"/>
              </a:solidFill>
            </a:endParaRPr>
          </a:p>
          <a:p>
            <a:pPr marL="285750" lvl="1" algn="just">
              <a:lnSpc>
                <a:spcPct val="100000"/>
              </a:lnSpc>
              <a:buClrTx/>
              <a:buFontTx/>
              <a:buChar char="-"/>
            </a:pPr>
            <a:endParaRPr lang="fr-FR" sz="1400" b="0" dirty="0">
              <a:solidFill>
                <a:schemeClr val="tx1"/>
              </a:solidFill>
            </a:endParaRPr>
          </a:p>
          <a:p>
            <a:pPr marL="285750" lvl="1" algn="just">
              <a:lnSpc>
                <a:spcPct val="100000"/>
              </a:lnSpc>
              <a:buClrTx/>
              <a:buFontTx/>
              <a:buChar char="-"/>
            </a:pPr>
            <a:r>
              <a:rPr lang="fr-FR" sz="1600" b="0" dirty="0" smtClean="0">
                <a:solidFill>
                  <a:schemeClr val="accent2">
                    <a:lumMod val="75000"/>
                  </a:schemeClr>
                </a:solidFill>
              </a:rPr>
              <a:t>L’article 13 de la loi n°2014-856 du 31/07/2014 relative à l’économie sociale et solidaire + l’article 76 de la loi n°2015-992 du 17/08/2015 relative à la transition énergétique pour la croissance verte imposent :</a:t>
            </a:r>
          </a:p>
          <a:p>
            <a:pPr marL="285750" lvl="1" algn="just">
              <a:lnSpc>
                <a:spcPct val="100000"/>
              </a:lnSpc>
              <a:buClrTx/>
              <a:buFontTx/>
              <a:buChar char="-"/>
            </a:pPr>
            <a:endParaRPr lang="fr-FR" sz="1600" b="0" dirty="0" smtClean="0">
              <a:solidFill>
                <a:schemeClr val="accent2">
                  <a:lumMod val="75000"/>
                </a:schemeClr>
              </a:solidFill>
            </a:endParaRPr>
          </a:p>
          <a:p>
            <a:pPr marL="742950" lvl="2" algn="just">
              <a:lnSpc>
                <a:spcPct val="100000"/>
              </a:lnSpc>
              <a:buFont typeface="Wingdings" panose="05000000000000000000" pitchFamily="2" charset="2"/>
              <a:buChar char="Ø"/>
            </a:pPr>
            <a:r>
              <a:rPr lang="fr-FR" dirty="0" smtClean="0"/>
              <a:t>L’élaboration d’un Schéma de Promotion des Achats Socialement et Ecologiquement Responsable (SPASER)</a:t>
            </a:r>
          </a:p>
          <a:p>
            <a:pPr marL="742950" lvl="2" algn="just">
              <a:lnSpc>
                <a:spcPct val="100000"/>
              </a:lnSpc>
              <a:buFont typeface="Wingdings" panose="05000000000000000000" pitchFamily="2" charset="2"/>
              <a:buChar char="Ø"/>
            </a:pPr>
            <a:r>
              <a:rPr lang="fr-FR" dirty="0" smtClean="0"/>
              <a:t>Dès lors que le montant des achats annuels dépasse 100 millions d’€</a:t>
            </a:r>
            <a:endParaRPr lang="fr-FR" dirty="0"/>
          </a:p>
          <a:p>
            <a:pPr marL="285750" lvl="1" algn="just">
              <a:lnSpc>
                <a:spcPct val="100000"/>
              </a:lnSpc>
              <a:buClrTx/>
              <a:buFontTx/>
              <a:buChar char="-"/>
            </a:pPr>
            <a:endParaRPr lang="fr-FR" sz="1400" b="0" dirty="0">
              <a:solidFill>
                <a:schemeClr val="tx1"/>
              </a:solidFill>
            </a:endParaRPr>
          </a:p>
          <a:p>
            <a:pPr marL="285750" lvl="1" algn="just">
              <a:lnSpc>
                <a:spcPct val="100000"/>
              </a:lnSpc>
              <a:buClrTx/>
              <a:buFontTx/>
              <a:buChar char="-"/>
            </a:pPr>
            <a:r>
              <a:rPr lang="fr-FR" sz="1600" b="0" dirty="0" smtClean="0">
                <a:solidFill>
                  <a:schemeClr val="accent2">
                    <a:lumMod val="75000"/>
                  </a:schemeClr>
                </a:solidFill>
              </a:rPr>
              <a:t>La loi n°2021-1104 du 22/08/2021 portant lutte contre le dérèglement climatique et renforcement de la résilience :</a:t>
            </a:r>
          </a:p>
          <a:p>
            <a:pPr marL="742950" lvl="2" algn="just">
              <a:lnSpc>
                <a:spcPct val="100000"/>
              </a:lnSpc>
              <a:buFont typeface="Wingdings" panose="05000000000000000000" pitchFamily="2" charset="2"/>
              <a:buChar char="Ø"/>
            </a:pPr>
            <a:r>
              <a:rPr lang="fr-FR" dirty="0" smtClean="0"/>
              <a:t>Renforce la transparence et précise le contenu de ces SPASER </a:t>
            </a:r>
            <a:endParaRPr lang="fr-FR" dirty="0"/>
          </a:p>
          <a:p>
            <a:pPr marL="285750" lvl="1" algn="just">
              <a:lnSpc>
                <a:spcPct val="100000"/>
              </a:lnSpc>
              <a:buClrTx/>
              <a:buFontTx/>
              <a:buChar char="-"/>
            </a:pPr>
            <a:endParaRPr lang="fr-FR" sz="1600" b="0" dirty="0" smtClean="0">
              <a:solidFill>
                <a:schemeClr val="accent2">
                  <a:lumMod val="75000"/>
                </a:schemeClr>
              </a:solidFill>
            </a:endParaRPr>
          </a:p>
          <a:p>
            <a:pPr marL="285750" lvl="1" algn="just">
              <a:lnSpc>
                <a:spcPct val="100000"/>
              </a:lnSpc>
              <a:buClrTx/>
              <a:buFontTx/>
              <a:buChar char="-"/>
            </a:pPr>
            <a:endParaRPr lang="fr-FR" sz="1600" b="0" dirty="0">
              <a:solidFill>
                <a:schemeClr val="accent2">
                  <a:lumMod val="75000"/>
                </a:schemeClr>
              </a:solidFill>
            </a:endParaRPr>
          </a:p>
          <a:p>
            <a:pPr marL="0" lvl="1" indent="0" algn="just">
              <a:lnSpc>
                <a:spcPct val="100000"/>
              </a:lnSpc>
              <a:buClrTx/>
              <a:buNone/>
            </a:pPr>
            <a:r>
              <a:rPr lang="fr-FR" sz="1600" b="0" dirty="0" smtClean="0">
                <a:solidFill>
                  <a:srgbClr val="2CA5B2"/>
                </a:solidFill>
                <a:sym typeface="Wingdings" panose="05000000000000000000" pitchFamily="2" charset="2"/>
              </a:rPr>
              <a:t>Avec en moyenne 50 Millions d’€ d’achats par an, la Ville de Tours n’est pas tenue à cette obligation :</a:t>
            </a:r>
          </a:p>
          <a:p>
            <a:pPr marL="0" lvl="1" indent="0" algn="just">
              <a:lnSpc>
                <a:spcPct val="100000"/>
              </a:lnSpc>
              <a:buClrTx/>
              <a:buNone/>
            </a:pPr>
            <a:endParaRPr lang="fr-FR" sz="1600" b="0" dirty="0" smtClean="0">
              <a:solidFill>
                <a:schemeClr val="accent2">
                  <a:lumMod val="75000"/>
                </a:schemeClr>
              </a:solidFill>
              <a:sym typeface="Wingdings" panose="05000000000000000000" pitchFamily="2" charset="2"/>
            </a:endParaRPr>
          </a:p>
          <a:p>
            <a:pPr marL="285750" lvl="1" algn="just">
              <a:lnSpc>
                <a:spcPct val="100000"/>
              </a:lnSpc>
              <a:buClrTx/>
              <a:buFont typeface="Wingdings" panose="05000000000000000000" pitchFamily="2" charset="2"/>
              <a:buChar char="ð"/>
            </a:pPr>
            <a:r>
              <a:rPr lang="fr-FR" sz="1600" b="0" dirty="0" smtClean="0">
                <a:solidFill>
                  <a:srgbClr val="FF00FF"/>
                </a:solidFill>
              </a:rPr>
              <a:t>C’est un acte volontaire porté par les élus de la Ville de Tours dans une logique d’efficience et d’exemplarité de l’action publique</a:t>
            </a:r>
          </a:p>
          <a:p>
            <a:pPr marL="0" lvl="1" indent="0" algn="just">
              <a:lnSpc>
                <a:spcPct val="100000"/>
              </a:lnSpc>
              <a:buClrTx/>
              <a:buNone/>
            </a:pPr>
            <a:endParaRPr lang="fr-FR" sz="1600" b="0" dirty="0" smtClean="0">
              <a:solidFill>
                <a:srgbClr val="FF00FF"/>
              </a:solidFill>
            </a:endParaRPr>
          </a:p>
        </p:txBody>
      </p:sp>
      <p:sp>
        <p:nvSpPr>
          <p:cNvPr id="8" name="Rectangle à coins arrondis 7"/>
          <p:cNvSpPr/>
          <p:nvPr/>
        </p:nvSpPr>
        <p:spPr>
          <a:xfrm>
            <a:off x="960021" y="4087203"/>
            <a:ext cx="7768889" cy="1666374"/>
          </a:xfrm>
          <a:prstGeom prst="roundRect">
            <a:avLst/>
          </a:prstGeom>
          <a:noFill/>
          <a:ln w="222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5873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1">
            <a:extLst>
              <a:ext uri="{FF2B5EF4-FFF2-40B4-BE49-F238E27FC236}">
                <a16:creationId xmlns:a16="http://schemas.microsoft.com/office/drawing/2014/main" id="{025882A7-92AF-4C2B-A531-70B072E262AE}"/>
              </a:ext>
            </a:extLst>
          </p:cNvPr>
          <p:cNvSpPr txBox="1"/>
          <p:nvPr/>
        </p:nvSpPr>
        <p:spPr>
          <a:xfrm>
            <a:off x="2002020" y="1342646"/>
            <a:ext cx="4732990" cy="438582"/>
          </a:xfrm>
          <a:prstGeom prst="rect">
            <a:avLst/>
          </a:prstGeom>
          <a:noFill/>
          <a:ln cap="flat">
            <a:noFill/>
          </a:ln>
        </p:spPr>
        <p:txBody>
          <a:bodyPr vert="horz" wrap="square" lIns="68580" tIns="34290" rIns="68580" bIns="34290" anchor="t" anchorCtr="0" compatLnSpc="1">
            <a:spAutoFit/>
          </a:bodyPr>
          <a:lstStyle/>
          <a:p>
            <a:pPr algn="ctr" defTabSz="685800">
              <a:defRPr sz="1800" b="0" i="0" u="none" strike="noStrike" kern="0" cap="none" spc="0" baseline="0">
                <a:solidFill>
                  <a:srgbClr val="000000"/>
                </a:solidFill>
                <a:uFillTx/>
              </a:defRPr>
            </a:pPr>
            <a:r>
              <a:rPr lang="fr-FR" sz="2400" b="1" kern="0" dirty="0">
                <a:solidFill>
                  <a:schemeClr val="tx2"/>
                </a:solidFill>
                <a:latin typeface="Roboto Condensed" panose="02000000000000000000" pitchFamily="2" charset="0"/>
                <a:ea typeface="Roboto Condensed" panose="02000000000000000000" pitchFamily="2" charset="0"/>
              </a:rPr>
              <a:t>Les labels</a:t>
            </a:r>
          </a:p>
        </p:txBody>
      </p:sp>
      <p:sp>
        <p:nvSpPr>
          <p:cNvPr id="8" name="ZoneTexte 7">
            <a:extLst>
              <a:ext uri="{FF2B5EF4-FFF2-40B4-BE49-F238E27FC236}">
                <a16:creationId xmlns:a16="http://schemas.microsoft.com/office/drawing/2014/main" id="{7D31B342-8129-45C6-BACA-60DEC7F0170F}"/>
              </a:ext>
            </a:extLst>
          </p:cNvPr>
          <p:cNvSpPr txBox="1"/>
          <p:nvPr/>
        </p:nvSpPr>
        <p:spPr>
          <a:xfrm>
            <a:off x="675127" y="2419211"/>
            <a:ext cx="3692987" cy="2793072"/>
          </a:xfrm>
          <a:prstGeom prst="rect">
            <a:avLst/>
          </a:prstGeom>
          <a:noFill/>
        </p:spPr>
        <p:txBody>
          <a:bodyPr wrap="square">
            <a:spAutoFit/>
          </a:bodyPr>
          <a:lstStyle/>
          <a:p>
            <a:pPr algn="just"/>
            <a:r>
              <a:rPr lang="fr-FR" sz="1350" b="1" dirty="0">
                <a:solidFill>
                  <a:srgbClr val="5DBAA2"/>
                </a:solidFill>
                <a:latin typeface="Roboto Condensed" panose="02000000000000000000" pitchFamily="2" charset="0"/>
                <a:ea typeface="Roboto Condensed" panose="02000000000000000000" pitchFamily="2" charset="0"/>
              </a:rPr>
              <a:t>Article R2111-13</a:t>
            </a:r>
            <a:endParaRPr lang="fr-FR" sz="1350" dirty="0">
              <a:solidFill>
                <a:srgbClr val="333C68"/>
              </a:solidFill>
              <a:latin typeface="Roboto Condensed" panose="02000000000000000000" pitchFamily="2" charset="0"/>
              <a:ea typeface="Roboto Condensed" panose="02000000000000000000" pitchFamily="2" charset="0"/>
            </a:endParaRPr>
          </a:p>
          <a:p>
            <a:pPr algn="just"/>
            <a:r>
              <a:rPr lang="fr-FR" sz="1350" dirty="0">
                <a:solidFill>
                  <a:srgbClr val="333C68"/>
                </a:solidFill>
                <a:latin typeface="Roboto Condensed" panose="02000000000000000000" pitchFamily="2" charset="0"/>
                <a:ea typeface="Roboto Condensed" panose="02000000000000000000" pitchFamily="2" charset="0"/>
              </a:rPr>
              <a:t>Dans les spécifications techniques, les critères d'attribution ou les conditions d'exécution d'un marché, l'acheteur peut imposer à l'opérateur économique qu'il détienne un label particulier si ce dernier remplit les conditions fixées aux articles R. 2111-14 et R. 2111-15.</a:t>
            </a:r>
          </a:p>
          <a:p>
            <a:pPr algn="just"/>
            <a:endParaRPr lang="fr-FR" sz="1350" dirty="0">
              <a:solidFill>
                <a:srgbClr val="333C68"/>
              </a:solidFill>
              <a:latin typeface="Roboto Condensed" panose="02000000000000000000" pitchFamily="2" charset="0"/>
              <a:ea typeface="Roboto Condensed" panose="02000000000000000000" pitchFamily="2" charset="0"/>
            </a:endParaRPr>
          </a:p>
          <a:p>
            <a:pPr algn="just"/>
            <a:r>
              <a:rPr lang="fr-FR" sz="1350" b="1" dirty="0">
                <a:solidFill>
                  <a:srgbClr val="5DBAA2"/>
                </a:solidFill>
                <a:latin typeface="Roboto Condensed" panose="02000000000000000000" pitchFamily="2" charset="0"/>
                <a:ea typeface="Roboto Condensed" panose="02000000000000000000" pitchFamily="2" charset="0"/>
              </a:rPr>
              <a:t>Article R2111-16</a:t>
            </a:r>
          </a:p>
          <a:p>
            <a:pPr algn="just"/>
            <a:r>
              <a:rPr lang="fr-FR" sz="1350" dirty="0">
                <a:solidFill>
                  <a:srgbClr val="333C68"/>
                </a:solidFill>
                <a:latin typeface="Roboto Condensed" panose="02000000000000000000" pitchFamily="2" charset="0"/>
                <a:ea typeface="Roboto Condensed" panose="02000000000000000000" pitchFamily="2" charset="0"/>
              </a:rPr>
              <a:t>L'acheteur qui exige un label particulier accepte tous les labels qui confirment que les caractéristiques exigées dans le cadre du marché sont remplies.</a:t>
            </a:r>
          </a:p>
        </p:txBody>
      </p:sp>
      <p:sp>
        <p:nvSpPr>
          <p:cNvPr id="9" name="ZoneTexte 8">
            <a:extLst>
              <a:ext uri="{FF2B5EF4-FFF2-40B4-BE49-F238E27FC236}">
                <a16:creationId xmlns:a16="http://schemas.microsoft.com/office/drawing/2014/main" id="{5A4F8975-0BD9-4144-A65B-9DE7BB9FFE42}"/>
              </a:ext>
            </a:extLst>
          </p:cNvPr>
          <p:cNvSpPr txBox="1"/>
          <p:nvPr/>
        </p:nvSpPr>
        <p:spPr>
          <a:xfrm>
            <a:off x="675126" y="2049674"/>
            <a:ext cx="3442232" cy="300082"/>
          </a:xfrm>
          <a:prstGeom prst="rect">
            <a:avLst/>
          </a:prstGeom>
          <a:noFill/>
        </p:spPr>
        <p:txBody>
          <a:bodyPr wrap="square">
            <a:spAutoFit/>
          </a:bodyPr>
          <a:lstStyle/>
          <a:p>
            <a:pPr algn="just" rtl="0" fontAlgn="base"/>
            <a:r>
              <a:rPr lang="fr-FR" sz="1350" b="1" dirty="0">
                <a:solidFill>
                  <a:schemeClr val="tx2"/>
                </a:solidFill>
                <a:latin typeface="Roboto Condensed" panose="02000000000000000000" pitchFamily="2" charset="0"/>
                <a:ea typeface="Roboto Condensed" panose="02000000000000000000" pitchFamily="2" charset="0"/>
              </a:rPr>
              <a:t>Pour l’acteur public</a:t>
            </a:r>
          </a:p>
        </p:txBody>
      </p:sp>
      <p:sp>
        <p:nvSpPr>
          <p:cNvPr id="10" name="ZoneTexte 9">
            <a:extLst>
              <a:ext uri="{FF2B5EF4-FFF2-40B4-BE49-F238E27FC236}">
                <a16:creationId xmlns:a16="http://schemas.microsoft.com/office/drawing/2014/main" id="{5D2EF738-FA7B-43AE-BA6E-9E4A5ADCE64E}"/>
              </a:ext>
            </a:extLst>
          </p:cNvPr>
          <p:cNvSpPr txBox="1"/>
          <p:nvPr/>
        </p:nvSpPr>
        <p:spPr>
          <a:xfrm>
            <a:off x="4852148" y="2049674"/>
            <a:ext cx="3442232" cy="2169825"/>
          </a:xfrm>
          <a:prstGeom prst="rect">
            <a:avLst/>
          </a:prstGeom>
          <a:noFill/>
        </p:spPr>
        <p:txBody>
          <a:bodyPr wrap="square">
            <a:spAutoFit/>
          </a:bodyPr>
          <a:lstStyle/>
          <a:p>
            <a:pPr algn="just" rtl="0" fontAlgn="base"/>
            <a:r>
              <a:rPr lang="fr-FR" sz="1350" b="1" dirty="0">
                <a:solidFill>
                  <a:schemeClr val="tx2"/>
                </a:solidFill>
                <a:latin typeface="Roboto Condensed" panose="02000000000000000000" pitchFamily="2" charset="0"/>
                <a:ea typeface="Roboto Condensed" panose="02000000000000000000" pitchFamily="2" charset="0"/>
              </a:rPr>
              <a:t>Pour l’acteur économique</a:t>
            </a:r>
          </a:p>
          <a:p>
            <a:pPr algn="just" rtl="0" fontAlgn="base"/>
            <a:endParaRPr lang="fr-FR" sz="1350" b="1" dirty="0">
              <a:solidFill>
                <a:schemeClr val="tx2"/>
              </a:solidFill>
              <a:latin typeface="Roboto Condensed" panose="02000000000000000000" pitchFamily="2" charset="0"/>
              <a:ea typeface="Roboto Condensed" panose="02000000000000000000" pitchFamily="2" charset="0"/>
            </a:endParaRPr>
          </a:p>
          <a:p>
            <a:pPr algn="just"/>
            <a:r>
              <a:rPr lang="fr-FR" sz="1350" b="1" dirty="0">
                <a:solidFill>
                  <a:srgbClr val="5DBAA2"/>
                </a:solidFill>
                <a:latin typeface="Roboto Condensed" panose="02000000000000000000" pitchFamily="2" charset="0"/>
                <a:ea typeface="Roboto Condensed" panose="02000000000000000000" pitchFamily="2" charset="0"/>
              </a:rPr>
              <a:t>Article R2111-17</a:t>
            </a:r>
          </a:p>
          <a:p>
            <a:pPr algn="just"/>
            <a:r>
              <a:rPr lang="fr-FR" sz="1350" dirty="0">
                <a:solidFill>
                  <a:srgbClr val="333C68"/>
                </a:solidFill>
                <a:latin typeface="Roboto Condensed" panose="02000000000000000000" pitchFamily="2" charset="0"/>
                <a:ea typeface="Roboto Condensed" panose="02000000000000000000" pitchFamily="2" charset="0"/>
              </a:rPr>
              <a:t>Lorsque l'opérateur économique n'a pas la possibilité, pour des raisons qui ne lui sont pas imputables, d'obtenir dans les délais le label exigé ou un label équivalent qui répond aux conditions de l'article R. 2111-15, il peut prouver par tout moyen que les caractéristiques exigées par l'acheteur sont remplies.</a:t>
            </a:r>
          </a:p>
        </p:txBody>
      </p:sp>
      <p:sp>
        <p:nvSpPr>
          <p:cNvPr id="11" name="Chevron 7">
            <a:extLst>
              <a:ext uri="{FF2B5EF4-FFF2-40B4-BE49-F238E27FC236}">
                <a16:creationId xmlns:a16="http://schemas.microsoft.com/office/drawing/2014/main" id="{6EDA5B22-91ED-4908-886B-62812F293C82}"/>
              </a:ext>
            </a:extLst>
          </p:cNvPr>
          <p:cNvSpPr/>
          <p:nvPr/>
        </p:nvSpPr>
        <p:spPr>
          <a:xfrm>
            <a:off x="347302" y="116690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Dossier de consultation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12" name="Ellipse 11">
            <a:extLst>
              <a:ext uri="{FF2B5EF4-FFF2-40B4-BE49-F238E27FC236}">
                <a16:creationId xmlns:a16="http://schemas.microsoft.com/office/drawing/2014/main" id="{9909FCD8-5EAC-46F1-8638-66D70ACD7E3A}"/>
              </a:ext>
            </a:extLst>
          </p:cNvPr>
          <p:cNvSpPr/>
          <p:nvPr/>
        </p:nvSpPr>
        <p:spPr bwMode="auto">
          <a:xfrm>
            <a:off x="176228" y="1021957"/>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2</a:t>
            </a:r>
          </a:p>
        </p:txBody>
      </p:sp>
    </p:spTree>
    <p:extLst>
      <p:ext uri="{BB962C8B-B14F-4D97-AF65-F5344CB8AC3E}">
        <p14:creationId xmlns:p14="http://schemas.microsoft.com/office/powerpoint/2010/main" val="2391218291"/>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a:extLst>
              <a:ext uri="{FF2B5EF4-FFF2-40B4-BE49-F238E27FC236}">
                <a16:creationId xmlns:a16="http://schemas.microsoft.com/office/drawing/2014/main" id="{9FD71DC6-D571-49E1-958D-32AEB530432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30156" y="2643037"/>
            <a:ext cx="2745561" cy="2795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a:extLst>
              <a:ext uri="{FF2B5EF4-FFF2-40B4-BE49-F238E27FC236}">
                <a16:creationId xmlns:a16="http://schemas.microsoft.com/office/drawing/2014/main" id="{811F4094-BCE7-4444-A782-BDFE4B3CB3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4693" y="2255281"/>
            <a:ext cx="626896" cy="522413"/>
          </a:xfrm>
          <a:prstGeom prst="rect">
            <a:avLst/>
          </a:prstGeom>
        </p:spPr>
      </p:pic>
      <p:pic>
        <p:nvPicPr>
          <p:cNvPr id="50" name="Picture 7" descr="fsc">
            <a:extLst>
              <a:ext uri="{FF2B5EF4-FFF2-40B4-BE49-F238E27FC236}">
                <a16:creationId xmlns:a16="http://schemas.microsoft.com/office/drawing/2014/main" id="{D02DEC59-821C-4E88-9D11-412E8C075698}"/>
              </a:ext>
            </a:extLst>
          </p:cNvPr>
          <p:cNvPicPr>
            <a:picLocks noChangeAspect="1" noChangeArrowheads="1"/>
          </p:cNvPicPr>
          <p:nvPr/>
        </p:nvPicPr>
        <p:blipFill>
          <a:blip r:embed="rId5" cstate="print"/>
          <a:srcRect/>
          <a:stretch>
            <a:fillRect/>
          </a:stretch>
        </p:blipFill>
        <p:spPr bwMode="auto">
          <a:xfrm>
            <a:off x="3563030" y="2255281"/>
            <a:ext cx="484342" cy="460121"/>
          </a:xfrm>
          <a:prstGeom prst="rect">
            <a:avLst/>
          </a:prstGeom>
          <a:noFill/>
          <a:ln w="9525">
            <a:noFill/>
            <a:miter lim="800000"/>
            <a:headEnd/>
            <a:tailEnd/>
          </a:ln>
        </p:spPr>
      </p:pic>
      <p:pic>
        <p:nvPicPr>
          <p:cNvPr id="9" name="Image 8">
            <a:extLst>
              <a:ext uri="{FF2B5EF4-FFF2-40B4-BE49-F238E27FC236}">
                <a16:creationId xmlns:a16="http://schemas.microsoft.com/office/drawing/2014/main" id="{7A374BEB-CC11-4F96-9077-F1B1B62623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50314" y="4709062"/>
            <a:ext cx="782312" cy="326615"/>
          </a:xfrm>
          <a:prstGeom prst="rect">
            <a:avLst/>
          </a:prstGeom>
        </p:spPr>
      </p:pic>
      <p:pic>
        <p:nvPicPr>
          <p:cNvPr id="53" name="Picture 16">
            <a:extLst>
              <a:ext uri="{FF2B5EF4-FFF2-40B4-BE49-F238E27FC236}">
                <a16:creationId xmlns:a16="http://schemas.microsoft.com/office/drawing/2014/main" id="{EA029D23-684D-490A-B886-A2D9486FDFF2}"/>
              </a:ext>
            </a:extLst>
          </p:cNvPr>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825578" y="3810022"/>
            <a:ext cx="437359" cy="565068"/>
          </a:xfrm>
          <a:prstGeom prst="rect">
            <a:avLst/>
          </a:prstGeom>
          <a:noFill/>
          <a:ln w="9525">
            <a:noFill/>
            <a:miter lim="800000"/>
            <a:headEnd/>
            <a:tailEnd/>
          </a:ln>
        </p:spPr>
      </p:pic>
      <p:pic>
        <p:nvPicPr>
          <p:cNvPr id="12" name="Image 11" descr="Une image contenant capture d’écran&#10;&#10;Description générée automatiquement">
            <a:extLst>
              <a:ext uri="{FF2B5EF4-FFF2-40B4-BE49-F238E27FC236}">
                <a16:creationId xmlns:a16="http://schemas.microsoft.com/office/drawing/2014/main" id="{BD5B0E53-3174-4F92-B617-39614891972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b="23237"/>
          <a:stretch/>
        </p:blipFill>
        <p:spPr>
          <a:xfrm>
            <a:off x="1614452" y="5082419"/>
            <a:ext cx="634033" cy="626222"/>
          </a:xfrm>
          <a:prstGeom prst="rect">
            <a:avLst/>
          </a:prstGeom>
        </p:spPr>
      </p:pic>
      <p:pic>
        <p:nvPicPr>
          <p:cNvPr id="79" name="Picture 16">
            <a:extLst>
              <a:ext uri="{FF2B5EF4-FFF2-40B4-BE49-F238E27FC236}">
                <a16:creationId xmlns:a16="http://schemas.microsoft.com/office/drawing/2014/main" id="{F9954ED0-9477-4D76-8D45-2B665D0E7BC0}"/>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08137" y="4061592"/>
            <a:ext cx="423912" cy="571984"/>
          </a:xfrm>
          <a:prstGeom prst="rect">
            <a:avLst/>
          </a:prstGeom>
          <a:noFill/>
          <a:ln w="50800">
            <a:noFill/>
            <a:miter lim="800000"/>
            <a:headEnd/>
            <a:tailEnd/>
          </a:ln>
        </p:spPr>
      </p:pic>
      <p:pic>
        <p:nvPicPr>
          <p:cNvPr id="14" name="Image 13">
            <a:extLst>
              <a:ext uri="{FF2B5EF4-FFF2-40B4-BE49-F238E27FC236}">
                <a16:creationId xmlns:a16="http://schemas.microsoft.com/office/drawing/2014/main" id="{61EE9069-8E69-44A1-8400-0EDE64DB277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5786" y="3452396"/>
            <a:ext cx="775554" cy="491601"/>
          </a:xfrm>
          <a:prstGeom prst="rect">
            <a:avLst/>
          </a:prstGeom>
        </p:spPr>
      </p:pic>
      <p:pic>
        <p:nvPicPr>
          <p:cNvPr id="80" name="Picture 2">
            <a:extLst>
              <a:ext uri="{FF2B5EF4-FFF2-40B4-BE49-F238E27FC236}">
                <a16:creationId xmlns:a16="http://schemas.microsoft.com/office/drawing/2014/main" id="{136A9BE0-A60A-4C21-86A3-0E6E9646A320}"/>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52794" y="3633325"/>
            <a:ext cx="1954895" cy="1990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Rectangle : coins arrondis 80">
            <a:extLst>
              <a:ext uri="{FF2B5EF4-FFF2-40B4-BE49-F238E27FC236}">
                <a16:creationId xmlns:a16="http://schemas.microsoft.com/office/drawing/2014/main" id="{FDE3ED65-07B3-411A-B0C3-ECDBAA37ED6D}"/>
              </a:ext>
            </a:extLst>
          </p:cNvPr>
          <p:cNvSpPr/>
          <p:nvPr/>
        </p:nvSpPr>
        <p:spPr bwMode="auto">
          <a:xfrm>
            <a:off x="5528813" y="2254830"/>
            <a:ext cx="2714895" cy="3462164"/>
          </a:xfrm>
          <a:prstGeom prst="roundRect">
            <a:avLst>
              <a:gd name="adj" fmla="val 6897"/>
            </a:avLst>
          </a:prstGeom>
          <a:noFill/>
          <a:ln w="19050" cap="flat" cmpd="sng" algn="ctr">
            <a:solidFill>
              <a:srgbClr val="57A6A6"/>
            </a:solidFill>
            <a:prstDash val="solid"/>
            <a:round/>
            <a:headEnd type="none" w="med" len="med"/>
            <a:tailEnd type="none" w="med" len="med"/>
          </a:ln>
          <a:effectLst/>
        </p:spPr>
        <p:txBody>
          <a:bodyPr vert="horz" wrap="square" lIns="27000" tIns="27000" rIns="27000" bIns="27000" numCol="1" rtlCol="0" anchor="t" anchorCtr="0" compatLnSpc="1">
            <a:prstTxWarp prst="textNoShape">
              <a:avLst/>
            </a:prstTxWarp>
          </a:bodyPr>
          <a:lstStyle/>
          <a:p>
            <a:pPr eaLnBrk="0" fontAlgn="base" hangingPunct="0">
              <a:spcBef>
                <a:spcPct val="50000"/>
              </a:spcBef>
              <a:spcAft>
                <a:spcPct val="0"/>
              </a:spcAft>
            </a:pPr>
            <a:endParaRPr lang="fr-FR" sz="900" b="1">
              <a:latin typeface="Arial" pitchFamily="34" charset="0"/>
            </a:endParaRPr>
          </a:p>
        </p:txBody>
      </p:sp>
      <p:sp>
        <p:nvSpPr>
          <p:cNvPr id="82" name="Rectangle 8">
            <a:extLst>
              <a:ext uri="{FF2B5EF4-FFF2-40B4-BE49-F238E27FC236}">
                <a16:creationId xmlns:a16="http://schemas.microsoft.com/office/drawing/2014/main" id="{2F86DE97-5D48-4BE2-9195-49FA5F43C26D}"/>
              </a:ext>
            </a:extLst>
          </p:cNvPr>
          <p:cNvSpPr>
            <a:spLocks noChangeArrowheads="1"/>
          </p:cNvSpPr>
          <p:nvPr/>
        </p:nvSpPr>
        <p:spPr bwMode="auto">
          <a:xfrm rot="10800000" flipV="1">
            <a:off x="1265877" y="1671370"/>
            <a:ext cx="2731025" cy="300082"/>
          </a:xfrm>
          <a:prstGeom prst="rect">
            <a:avLst/>
          </a:prstGeom>
          <a:noFill/>
          <a:ln w="9525" algn="ctr">
            <a:noFill/>
            <a:miter lim="800000"/>
            <a:headEnd/>
            <a:tailEnd/>
          </a:ln>
        </p:spPr>
        <p:txBody>
          <a:bodyPr wrap="square">
            <a:spAutoFit/>
          </a:bodyPr>
          <a:lstStyle/>
          <a:p>
            <a:pPr algn="ctr">
              <a:spcBef>
                <a:spcPct val="20000"/>
              </a:spcBef>
              <a:buSzPct val="65000"/>
              <a:defRPr/>
            </a:pPr>
            <a:r>
              <a:rPr lang="fr-FR" sz="1350" b="1" dirty="0">
                <a:solidFill>
                  <a:srgbClr val="5DBAA2"/>
                </a:solidFill>
                <a:latin typeface="Roboto Condensed" panose="02000000000000000000" pitchFamily="2" charset="0"/>
                <a:ea typeface="Roboto Condensed" panose="02000000000000000000" pitchFamily="2" charset="0"/>
              </a:rPr>
              <a:t>Une étape du cycle de vie</a:t>
            </a:r>
          </a:p>
        </p:txBody>
      </p:sp>
      <p:sp>
        <p:nvSpPr>
          <p:cNvPr id="83" name="Rectangle 8">
            <a:extLst>
              <a:ext uri="{FF2B5EF4-FFF2-40B4-BE49-F238E27FC236}">
                <a16:creationId xmlns:a16="http://schemas.microsoft.com/office/drawing/2014/main" id="{1063B405-0044-4EC0-8203-9C86B23EA528}"/>
              </a:ext>
            </a:extLst>
          </p:cNvPr>
          <p:cNvSpPr>
            <a:spLocks noChangeArrowheads="1"/>
          </p:cNvSpPr>
          <p:nvPr/>
        </p:nvSpPr>
        <p:spPr bwMode="auto">
          <a:xfrm rot="10800000" flipV="1">
            <a:off x="5531303" y="1682912"/>
            <a:ext cx="2731025" cy="276999"/>
          </a:xfrm>
          <a:prstGeom prst="rect">
            <a:avLst/>
          </a:prstGeom>
          <a:noFill/>
          <a:ln w="9525" algn="ctr">
            <a:noFill/>
            <a:miter lim="800000"/>
            <a:headEnd/>
            <a:tailEnd/>
          </a:ln>
        </p:spPr>
        <p:txBody>
          <a:bodyPr wrap="square" lIns="68580" tIns="34290" rIns="68580" bIns="34290" anchor="t">
            <a:spAutoFit/>
          </a:bodyPr>
          <a:lstStyle/>
          <a:p>
            <a:pPr algn="ctr">
              <a:spcBef>
                <a:spcPct val="20000"/>
              </a:spcBef>
              <a:buSzPct val="65000"/>
              <a:defRPr/>
            </a:pPr>
            <a:r>
              <a:rPr lang="fr-FR" sz="1350" b="1" dirty="0">
                <a:solidFill>
                  <a:srgbClr val="5DBAA2"/>
                </a:solidFill>
                <a:latin typeface="Roboto Condensed" panose="02000000000000000000" pitchFamily="2" charset="0"/>
                <a:ea typeface="Roboto Condensed" panose="02000000000000000000" pitchFamily="2" charset="0"/>
              </a:rPr>
              <a:t>Plusieurs étapes du cycle de vie</a:t>
            </a:r>
          </a:p>
        </p:txBody>
      </p:sp>
      <p:pic>
        <p:nvPicPr>
          <p:cNvPr id="87" name="Picture 5" descr="eco-label-europen">
            <a:extLst>
              <a:ext uri="{FF2B5EF4-FFF2-40B4-BE49-F238E27FC236}">
                <a16:creationId xmlns:a16="http://schemas.microsoft.com/office/drawing/2014/main" id="{8A2817A3-0AAA-42EA-8AB6-365EB6AB4EF7}"/>
              </a:ext>
            </a:extLst>
          </p:cNvPr>
          <p:cNvPicPr>
            <a:picLocks noChangeAspect="1" noChangeArrowheads="1"/>
          </p:cNvPicPr>
          <p:nvPr/>
        </p:nvPicPr>
        <p:blipFill>
          <a:blip r:embed="rId11" cstate="print">
            <a:clrChange>
              <a:clrFrom>
                <a:srgbClr val="FEFEFE"/>
              </a:clrFrom>
              <a:clrTo>
                <a:srgbClr val="FEFEFE">
                  <a:alpha val="0"/>
                </a:srgbClr>
              </a:clrTo>
            </a:clrChange>
          </a:blip>
          <a:srcRect/>
          <a:stretch>
            <a:fillRect/>
          </a:stretch>
        </p:blipFill>
        <p:spPr bwMode="auto">
          <a:xfrm>
            <a:off x="6747026" y="2999203"/>
            <a:ext cx="325981" cy="372739"/>
          </a:xfrm>
          <a:prstGeom prst="rect">
            <a:avLst/>
          </a:prstGeom>
          <a:noFill/>
          <a:ln w="9525">
            <a:noFill/>
            <a:miter lim="800000"/>
            <a:headEnd/>
            <a:tailEnd/>
          </a:ln>
        </p:spPr>
      </p:pic>
      <p:pic>
        <p:nvPicPr>
          <p:cNvPr id="88" name="Picture 14">
            <a:extLst>
              <a:ext uri="{FF2B5EF4-FFF2-40B4-BE49-F238E27FC236}">
                <a16:creationId xmlns:a16="http://schemas.microsoft.com/office/drawing/2014/main" id="{64BE5A82-979F-45B2-BD07-60194B0512AF}"/>
              </a:ext>
            </a:extLst>
          </p:cNvPr>
          <p:cNvPicPr>
            <a:picLocks noChangeAspect="1" noChangeArrowheads="1"/>
          </p:cNvPicPr>
          <p:nvPr/>
        </p:nvPicPr>
        <p:blipFill>
          <a:blip r:embed="rId12" cstate="print"/>
          <a:srcRect/>
          <a:stretch>
            <a:fillRect/>
          </a:stretch>
        </p:blipFill>
        <p:spPr bwMode="auto">
          <a:xfrm>
            <a:off x="6025903" y="2401507"/>
            <a:ext cx="508196" cy="375364"/>
          </a:xfrm>
          <a:prstGeom prst="rect">
            <a:avLst/>
          </a:prstGeom>
          <a:noFill/>
          <a:ln w="9525">
            <a:noFill/>
            <a:miter lim="800000"/>
            <a:headEnd/>
            <a:tailEnd/>
          </a:ln>
        </p:spPr>
      </p:pic>
      <p:pic>
        <p:nvPicPr>
          <p:cNvPr id="89" name="Picture 55">
            <a:extLst>
              <a:ext uri="{FF2B5EF4-FFF2-40B4-BE49-F238E27FC236}">
                <a16:creationId xmlns:a16="http://schemas.microsoft.com/office/drawing/2014/main" id="{0812232C-7657-4822-8704-21BE938CAC97}"/>
              </a:ext>
            </a:extLst>
          </p:cNvPr>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6764639" y="2429708"/>
            <a:ext cx="443165" cy="318960"/>
          </a:xfrm>
          <a:prstGeom prst="rect">
            <a:avLst/>
          </a:prstGeom>
          <a:noFill/>
          <a:ln w="12700" algn="ctr">
            <a:noFill/>
            <a:miter lim="800000"/>
            <a:headEnd/>
            <a:tailEnd/>
          </a:ln>
        </p:spPr>
      </p:pic>
      <p:pic>
        <p:nvPicPr>
          <p:cNvPr id="90" name="Picture 17" descr="Ange Bleu">
            <a:extLst>
              <a:ext uri="{FF2B5EF4-FFF2-40B4-BE49-F238E27FC236}">
                <a16:creationId xmlns:a16="http://schemas.microsoft.com/office/drawing/2014/main" id="{B72BB3E3-E0AE-4666-9AA0-DBDA4FC95CF0}"/>
              </a:ext>
            </a:extLst>
          </p:cNvPr>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7438345" y="2409310"/>
            <a:ext cx="373873" cy="359758"/>
          </a:xfrm>
          <a:prstGeom prst="rect">
            <a:avLst/>
          </a:prstGeom>
          <a:noFill/>
          <a:ln w="9525">
            <a:noFill/>
            <a:miter lim="800000"/>
            <a:headEnd/>
            <a:tailEnd/>
          </a:ln>
        </p:spPr>
      </p:pic>
      <p:pic>
        <p:nvPicPr>
          <p:cNvPr id="91" name="Picture 33">
            <a:extLst>
              <a:ext uri="{FF2B5EF4-FFF2-40B4-BE49-F238E27FC236}">
                <a16:creationId xmlns:a16="http://schemas.microsoft.com/office/drawing/2014/main" id="{13DFB002-58DA-4728-80F7-7431EFDC41E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43378" y="3034381"/>
            <a:ext cx="489119" cy="302384"/>
          </a:xfrm>
          <a:prstGeom prst="rect">
            <a:avLst/>
          </a:prstGeom>
          <a:noFill/>
          <a:ln w="12700" algn="ctr">
            <a:noFill/>
            <a:miter lim="800000"/>
            <a:headEnd/>
            <a:tailEnd/>
          </a:ln>
        </p:spPr>
      </p:pic>
      <p:pic>
        <p:nvPicPr>
          <p:cNvPr id="92" name="Picture 34">
            <a:extLst>
              <a:ext uri="{FF2B5EF4-FFF2-40B4-BE49-F238E27FC236}">
                <a16:creationId xmlns:a16="http://schemas.microsoft.com/office/drawing/2014/main" id="{A0A5252B-A20D-4FE3-A2A6-330C49C1B74A}"/>
              </a:ext>
            </a:extLst>
          </p:cNvPr>
          <p:cNvPicPr>
            <a:picLocks noChangeAspect="1"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2702" y="3069223"/>
            <a:ext cx="383952" cy="232699"/>
          </a:xfrm>
          <a:prstGeom prst="rect">
            <a:avLst/>
          </a:prstGeom>
          <a:noFill/>
          <a:ln w="12700" algn="ctr">
            <a:noFill/>
            <a:miter lim="800000"/>
            <a:headEnd/>
            <a:tailEnd/>
          </a:ln>
        </p:spPr>
      </p:pic>
      <p:pic>
        <p:nvPicPr>
          <p:cNvPr id="18" name="Image 17">
            <a:extLst>
              <a:ext uri="{FF2B5EF4-FFF2-40B4-BE49-F238E27FC236}">
                <a16:creationId xmlns:a16="http://schemas.microsoft.com/office/drawing/2014/main" id="{D3715306-20A7-4A65-B04F-2D80D8F9B182}"/>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70736"/>
          <a:stretch/>
        </p:blipFill>
        <p:spPr>
          <a:xfrm>
            <a:off x="3864675" y="2769068"/>
            <a:ext cx="552193" cy="549370"/>
          </a:xfrm>
          <a:prstGeom prst="rect">
            <a:avLst/>
          </a:prstGeom>
        </p:spPr>
      </p:pic>
      <p:sp>
        <p:nvSpPr>
          <p:cNvPr id="37" name="ZoneTexte 11">
            <a:extLst>
              <a:ext uri="{FF2B5EF4-FFF2-40B4-BE49-F238E27FC236}">
                <a16:creationId xmlns:a16="http://schemas.microsoft.com/office/drawing/2014/main" id="{04D04564-9EE2-4095-ABCA-5B2A649FEA73}"/>
              </a:ext>
            </a:extLst>
          </p:cNvPr>
          <p:cNvSpPr txBox="1"/>
          <p:nvPr/>
        </p:nvSpPr>
        <p:spPr>
          <a:xfrm>
            <a:off x="2253232" y="1029854"/>
            <a:ext cx="4732990" cy="438582"/>
          </a:xfrm>
          <a:prstGeom prst="rect">
            <a:avLst/>
          </a:prstGeom>
          <a:noFill/>
          <a:ln cap="flat">
            <a:noFill/>
          </a:ln>
        </p:spPr>
        <p:txBody>
          <a:bodyPr vert="horz" wrap="square" lIns="68580" tIns="34290" rIns="68580" bIns="34290" anchor="t" anchorCtr="0" compatLnSpc="1">
            <a:spAutoFit/>
          </a:bodyPr>
          <a:lstStyle/>
          <a:p>
            <a:pPr algn="ctr" defTabSz="685800">
              <a:defRPr sz="1800" b="0" i="0" u="none" strike="noStrike" kern="0" cap="none" spc="0" baseline="0">
                <a:solidFill>
                  <a:srgbClr val="000000"/>
                </a:solidFill>
                <a:uFillTx/>
              </a:defRPr>
            </a:pPr>
            <a:r>
              <a:rPr lang="fr-FR" sz="2400" b="1" kern="0" dirty="0">
                <a:solidFill>
                  <a:schemeClr val="tx2"/>
                </a:solidFill>
                <a:latin typeface="Roboto Condensed" panose="02000000000000000000" pitchFamily="2" charset="0"/>
                <a:ea typeface="Roboto Condensed" panose="02000000000000000000" pitchFamily="2" charset="0"/>
              </a:rPr>
              <a:t>Les labels</a:t>
            </a:r>
          </a:p>
        </p:txBody>
      </p:sp>
    </p:spTree>
    <p:extLst>
      <p:ext uri="{BB962C8B-B14F-4D97-AF65-F5344CB8AC3E}">
        <p14:creationId xmlns:p14="http://schemas.microsoft.com/office/powerpoint/2010/main" val="33966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2"/>
                                        </p:tgtEl>
                                        <p:attrNameLst>
                                          <p:attrName>style.visibility</p:attrName>
                                        </p:attrNameLst>
                                      </p:cBhvr>
                                      <p:to>
                                        <p:strVal val="visible"/>
                                      </p:to>
                                    </p:set>
                                    <p:animEffect transition="in" filter="fade">
                                      <p:cBhvr>
                                        <p:cTn id="31" dur="500"/>
                                        <p:tgtEl>
                                          <p:spTgt spid="82"/>
                                        </p:tgtEl>
                                      </p:cBhvr>
                                    </p:animEffect>
                                  </p:childTnLst>
                                </p:cTn>
                              </p:par>
                              <p:par>
                                <p:cTn id="32" presetID="10"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500"/>
                                        <p:tgtEl>
                                          <p:spTgt spid="8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fade">
                                      <p:cBhvr>
                                        <p:cTn id="42" dur="500"/>
                                        <p:tgtEl>
                                          <p:spTgt spid="8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fade">
                                      <p:cBhvr>
                                        <p:cTn id="45" dur="500"/>
                                        <p:tgtEl>
                                          <p:spTgt spid="83"/>
                                        </p:tgtEl>
                                      </p:cBhvr>
                                    </p:animEffect>
                                  </p:childTnLst>
                                </p:cTn>
                              </p:par>
                              <p:par>
                                <p:cTn id="46" presetID="10" presetClass="entr" presetSubtype="0" fill="hold" nodeType="with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500"/>
                                        <p:tgtEl>
                                          <p:spTgt spid="87"/>
                                        </p:tgtEl>
                                      </p:cBhvr>
                                    </p:animEffect>
                                  </p:childTnLst>
                                </p:cTn>
                              </p:par>
                              <p:par>
                                <p:cTn id="49" presetID="10" presetClass="entr" presetSubtype="0" fill="hold" nodeType="withEffect">
                                  <p:stCondLst>
                                    <p:cond delay="0"/>
                                  </p:stCondLst>
                                  <p:childTnLst>
                                    <p:set>
                                      <p:cBhvr>
                                        <p:cTn id="50" dur="1" fill="hold">
                                          <p:stCondLst>
                                            <p:cond delay="0"/>
                                          </p:stCondLst>
                                        </p:cTn>
                                        <p:tgtEl>
                                          <p:spTgt spid="88"/>
                                        </p:tgtEl>
                                        <p:attrNameLst>
                                          <p:attrName>style.visibility</p:attrName>
                                        </p:attrNameLst>
                                      </p:cBhvr>
                                      <p:to>
                                        <p:strVal val="visible"/>
                                      </p:to>
                                    </p:set>
                                    <p:animEffect transition="in" filter="fade">
                                      <p:cBhvr>
                                        <p:cTn id="51" dur="500"/>
                                        <p:tgtEl>
                                          <p:spTgt spid="88"/>
                                        </p:tgtEl>
                                      </p:cBhvr>
                                    </p:animEffect>
                                  </p:childTnLst>
                                </p:cTn>
                              </p:par>
                              <p:par>
                                <p:cTn id="52" presetID="10" presetClass="entr" presetSubtype="0" fill="hold" nodeType="withEffect">
                                  <p:stCondLst>
                                    <p:cond delay="0"/>
                                  </p:stCondLst>
                                  <p:childTnLst>
                                    <p:set>
                                      <p:cBhvr>
                                        <p:cTn id="53" dur="1" fill="hold">
                                          <p:stCondLst>
                                            <p:cond delay="0"/>
                                          </p:stCondLst>
                                        </p:cTn>
                                        <p:tgtEl>
                                          <p:spTgt spid="89"/>
                                        </p:tgtEl>
                                        <p:attrNameLst>
                                          <p:attrName>style.visibility</p:attrName>
                                        </p:attrNameLst>
                                      </p:cBhvr>
                                      <p:to>
                                        <p:strVal val="visible"/>
                                      </p:to>
                                    </p:set>
                                    <p:animEffect transition="in" filter="fade">
                                      <p:cBhvr>
                                        <p:cTn id="54" dur="500"/>
                                        <p:tgtEl>
                                          <p:spTgt spid="89"/>
                                        </p:tgtEl>
                                      </p:cBhvr>
                                    </p:animEffect>
                                  </p:childTnLst>
                                </p:cTn>
                              </p:par>
                              <p:par>
                                <p:cTn id="55" presetID="10" presetClass="entr" presetSubtype="0" fill="hold" nodeType="withEffect">
                                  <p:stCondLst>
                                    <p:cond delay="0"/>
                                  </p:stCondLst>
                                  <p:childTnLst>
                                    <p:set>
                                      <p:cBhvr>
                                        <p:cTn id="56" dur="1" fill="hold">
                                          <p:stCondLst>
                                            <p:cond delay="0"/>
                                          </p:stCondLst>
                                        </p:cTn>
                                        <p:tgtEl>
                                          <p:spTgt spid="90"/>
                                        </p:tgtEl>
                                        <p:attrNameLst>
                                          <p:attrName>style.visibility</p:attrName>
                                        </p:attrNameLst>
                                      </p:cBhvr>
                                      <p:to>
                                        <p:strVal val="visible"/>
                                      </p:to>
                                    </p:set>
                                    <p:animEffect transition="in" filter="fade">
                                      <p:cBhvr>
                                        <p:cTn id="57" dur="500"/>
                                        <p:tgtEl>
                                          <p:spTgt spid="90"/>
                                        </p:tgtEl>
                                      </p:cBhvr>
                                    </p:animEffect>
                                  </p:childTnLst>
                                </p:cTn>
                              </p:par>
                              <p:par>
                                <p:cTn id="58" presetID="10" presetClass="entr" presetSubtype="0" fill="hold" nodeType="withEffect">
                                  <p:stCondLst>
                                    <p:cond delay="0"/>
                                  </p:stCondLst>
                                  <p:childTnLst>
                                    <p:set>
                                      <p:cBhvr>
                                        <p:cTn id="59" dur="1" fill="hold">
                                          <p:stCondLst>
                                            <p:cond delay="0"/>
                                          </p:stCondLst>
                                        </p:cTn>
                                        <p:tgtEl>
                                          <p:spTgt spid="91"/>
                                        </p:tgtEl>
                                        <p:attrNameLst>
                                          <p:attrName>style.visibility</p:attrName>
                                        </p:attrNameLst>
                                      </p:cBhvr>
                                      <p:to>
                                        <p:strVal val="visible"/>
                                      </p:to>
                                    </p:set>
                                    <p:animEffect transition="in" filter="fade">
                                      <p:cBhvr>
                                        <p:cTn id="60" dur="500"/>
                                        <p:tgtEl>
                                          <p:spTgt spid="91"/>
                                        </p:tgtEl>
                                      </p:cBhvr>
                                    </p:animEffect>
                                  </p:childTnLst>
                                </p:cTn>
                              </p:par>
                              <p:par>
                                <p:cTn id="61" presetID="10" presetClass="entr" presetSubtype="0" fill="hold" nodeType="with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fade">
                                      <p:cBhvr>
                                        <p:cTn id="63"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p:bldP spid="8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1">
            <a:extLst>
              <a:ext uri="{FF2B5EF4-FFF2-40B4-BE49-F238E27FC236}">
                <a16:creationId xmlns:a16="http://schemas.microsoft.com/office/drawing/2014/main" id="{025882A7-92AF-4C2B-A531-70B072E262AE}"/>
              </a:ext>
            </a:extLst>
          </p:cNvPr>
          <p:cNvSpPr txBox="1"/>
          <p:nvPr/>
        </p:nvSpPr>
        <p:spPr>
          <a:xfrm>
            <a:off x="2002020" y="1342646"/>
            <a:ext cx="4732990" cy="438582"/>
          </a:xfrm>
          <a:prstGeom prst="rect">
            <a:avLst/>
          </a:prstGeom>
          <a:noFill/>
          <a:ln cap="flat">
            <a:noFill/>
          </a:ln>
        </p:spPr>
        <p:txBody>
          <a:bodyPr vert="horz" wrap="square" lIns="68580" tIns="34290" rIns="68580" bIns="34290" anchor="t" anchorCtr="0" compatLnSpc="1">
            <a:spAutoFit/>
          </a:bodyPr>
          <a:lstStyle/>
          <a:p>
            <a:pPr algn="ctr" defTabSz="685800">
              <a:defRPr sz="1800" b="0" i="0" u="none" strike="noStrike" kern="0" cap="none" spc="0" baseline="0">
                <a:solidFill>
                  <a:srgbClr val="000000"/>
                </a:solidFill>
                <a:uFillTx/>
              </a:defRPr>
            </a:pPr>
            <a:r>
              <a:rPr lang="fr-FR" sz="2400" b="1" kern="0" dirty="0">
                <a:solidFill>
                  <a:schemeClr val="tx2"/>
                </a:solidFill>
                <a:latin typeface="Roboto Condensed" panose="02000000000000000000" pitchFamily="2" charset="0"/>
                <a:ea typeface="Roboto Condensed" panose="02000000000000000000" pitchFamily="2" charset="0"/>
              </a:rPr>
              <a:t>Le coût en cycle de vie</a:t>
            </a:r>
          </a:p>
        </p:txBody>
      </p:sp>
      <p:sp>
        <p:nvSpPr>
          <p:cNvPr id="8" name="ZoneTexte 7">
            <a:extLst>
              <a:ext uri="{FF2B5EF4-FFF2-40B4-BE49-F238E27FC236}">
                <a16:creationId xmlns:a16="http://schemas.microsoft.com/office/drawing/2014/main" id="{7D31B342-8129-45C6-BACA-60DEC7F0170F}"/>
              </a:ext>
            </a:extLst>
          </p:cNvPr>
          <p:cNvSpPr txBox="1"/>
          <p:nvPr/>
        </p:nvSpPr>
        <p:spPr>
          <a:xfrm>
            <a:off x="500265" y="2090111"/>
            <a:ext cx="3125293" cy="3624069"/>
          </a:xfrm>
          <a:prstGeom prst="rect">
            <a:avLst/>
          </a:prstGeom>
          <a:noFill/>
        </p:spPr>
        <p:txBody>
          <a:bodyPr wrap="square">
            <a:spAutoFit/>
          </a:bodyPr>
          <a:lstStyle/>
          <a:p>
            <a:pPr algn="just"/>
            <a:r>
              <a:rPr lang="fr-FR" sz="1350" b="1" dirty="0">
                <a:solidFill>
                  <a:srgbClr val="5DBAA2"/>
                </a:solidFill>
                <a:latin typeface="Roboto Condensed" panose="02000000000000000000" pitchFamily="2" charset="0"/>
                <a:ea typeface="Roboto Condensed" panose="02000000000000000000" pitchFamily="2" charset="0"/>
              </a:rPr>
              <a:t>Article R2152-9</a:t>
            </a:r>
          </a:p>
          <a:p>
            <a:pPr algn="just"/>
            <a:r>
              <a:rPr lang="fr-FR" sz="1350" dirty="0">
                <a:solidFill>
                  <a:srgbClr val="333C68"/>
                </a:solidFill>
                <a:latin typeface="Roboto Condensed" panose="02000000000000000000" pitchFamily="2" charset="0"/>
                <a:ea typeface="Roboto Condensed" panose="02000000000000000000" pitchFamily="2" charset="0"/>
              </a:rPr>
              <a:t>Le coût du cycle de vie couvre, dans la mesure où ils sont pertinents, tout ou partie des coûts suivants du cycle de vie d’un produit, d’un service ou d’un ouvrage :</a:t>
            </a:r>
          </a:p>
          <a:p>
            <a:pPr algn="just"/>
            <a:r>
              <a:rPr lang="fr-FR" sz="1350" dirty="0">
                <a:solidFill>
                  <a:srgbClr val="333C68"/>
                </a:solidFill>
                <a:latin typeface="Roboto Condensed" panose="02000000000000000000" pitchFamily="2" charset="0"/>
                <a:ea typeface="Roboto Condensed" panose="02000000000000000000" pitchFamily="2" charset="0"/>
              </a:rPr>
              <a:t>1° Les coûts supportés par l’acheteur ou par d’autres utilisateurs […];</a:t>
            </a:r>
          </a:p>
          <a:p>
            <a:pPr algn="just"/>
            <a:r>
              <a:rPr lang="fr-FR" sz="1350" dirty="0">
                <a:solidFill>
                  <a:srgbClr val="333C68"/>
                </a:solidFill>
                <a:latin typeface="Roboto Condensed" panose="02000000000000000000" pitchFamily="2" charset="0"/>
                <a:ea typeface="Roboto Condensed" panose="02000000000000000000" pitchFamily="2" charset="0"/>
              </a:rPr>
              <a:t>2° Les coûts imputés aux externalités environnementales et liés au produit, au service ou à l’ouvrage pendant son cycle de vie, à condition que leur valeur monétaire puisse être déterminée et vérifiée. Ces coûts peuvent inclure le coût des émissions de gaz à effet de serre et d’autres émissions polluantes ainsi que d’autres coûts d’atténuation du changement climatique.</a:t>
            </a:r>
          </a:p>
        </p:txBody>
      </p:sp>
      <p:sp>
        <p:nvSpPr>
          <p:cNvPr id="11" name="Chevron 7">
            <a:extLst>
              <a:ext uri="{FF2B5EF4-FFF2-40B4-BE49-F238E27FC236}">
                <a16:creationId xmlns:a16="http://schemas.microsoft.com/office/drawing/2014/main" id="{6EDA5B22-91ED-4908-886B-62812F293C82}"/>
              </a:ext>
            </a:extLst>
          </p:cNvPr>
          <p:cNvSpPr/>
          <p:nvPr/>
        </p:nvSpPr>
        <p:spPr>
          <a:xfrm>
            <a:off x="347302" y="116690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Passation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12" name="Ellipse 11">
            <a:extLst>
              <a:ext uri="{FF2B5EF4-FFF2-40B4-BE49-F238E27FC236}">
                <a16:creationId xmlns:a16="http://schemas.microsoft.com/office/drawing/2014/main" id="{9909FCD8-5EAC-46F1-8638-66D70ACD7E3A}"/>
              </a:ext>
            </a:extLst>
          </p:cNvPr>
          <p:cNvSpPr/>
          <p:nvPr/>
        </p:nvSpPr>
        <p:spPr bwMode="auto">
          <a:xfrm>
            <a:off x="176228" y="1021957"/>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3</a:t>
            </a:r>
          </a:p>
        </p:txBody>
      </p:sp>
      <p:sp>
        <p:nvSpPr>
          <p:cNvPr id="17" name="Rectangle 16">
            <a:extLst>
              <a:ext uri="{FF2B5EF4-FFF2-40B4-BE49-F238E27FC236}">
                <a16:creationId xmlns:a16="http://schemas.microsoft.com/office/drawing/2014/main" id="{C7DBAAC6-2241-41BE-931C-479F6962D60A}"/>
              </a:ext>
            </a:extLst>
          </p:cNvPr>
          <p:cNvSpPr/>
          <p:nvPr/>
        </p:nvSpPr>
        <p:spPr bwMode="auto">
          <a:xfrm>
            <a:off x="4107745" y="2420009"/>
            <a:ext cx="4590511" cy="2808312"/>
          </a:xfrm>
          <a:prstGeom prst="rect">
            <a:avLst/>
          </a:prstGeom>
          <a:solidFill>
            <a:srgbClr val="FFF9E5"/>
          </a:solidFill>
          <a:ln w="19050" cap="flat" cmpd="sng" algn="ctr">
            <a:solidFill>
              <a:schemeClr val="tx1"/>
            </a:solidFill>
            <a:prstDash val="solid"/>
            <a:round/>
            <a:headEnd type="none" w="med" len="med"/>
            <a:tailEnd type="none" w="med" len="med"/>
          </a:ln>
          <a:effectLst/>
        </p:spPr>
        <p:txBody>
          <a:bodyPr vert="horz" wrap="square" lIns="27000" tIns="27000" rIns="27000" bIns="27000" numCol="1" rtlCol="0" anchor="ctr" anchorCtr="0" compatLnSpc="1">
            <a:prstTxWarp prst="textNoShape">
              <a:avLst/>
            </a:prstTxWarp>
          </a:bodyPr>
          <a:lstStyle/>
          <a:p>
            <a:pPr eaLnBrk="0" fontAlgn="base" hangingPunct="0">
              <a:spcBef>
                <a:spcPct val="50000"/>
              </a:spcBef>
              <a:spcAft>
                <a:spcPct val="0"/>
              </a:spcAft>
            </a:pPr>
            <a:r>
              <a:rPr lang="fr-FR" sz="1050" dirty="0"/>
              <a:t> Coût des « externalités » (impacts sociaux /environnementaux), </a:t>
            </a:r>
          </a:p>
          <a:p>
            <a:pPr eaLnBrk="0" fontAlgn="base" hangingPunct="0">
              <a:spcAft>
                <a:spcPct val="0"/>
              </a:spcAft>
            </a:pPr>
            <a:r>
              <a:rPr lang="fr-FR" sz="1050" dirty="0"/>
              <a:t> sur l’ensemble du cycle de vie</a:t>
            </a:r>
          </a:p>
          <a:p>
            <a:pPr eaLnBrk="0" fontAlgn="base" hangingPunct="0">
              <a:spcBef>
                <a:spcPct val="50000"/>
              </a:spcBef>
              <a:spcAft>
                <a:spcPct val="0"/>
              </a:spcAft>
            </a:pPr>
            <a:endParaRPr lang="fr-FR" sz="1500" dirty="0"/>
          </a:p>
          <a:p>
            <a:pPr eaLnBrk="0" fontAlgn="base" hangingPunct="0">
              <a:spcBef>
                <a:spcPct val="50000"/>
              </a:spcBef>
              <a:spcAft>
                <a:spcPct val="0"/>
              </a:spcAft>
            </a:pPr>
            <a:endParaRPr lang="fr-FR" sz="825" dirty="0"/>
          </a:p>
          <a:p>
            <a:pPr eaLnBrk="0" fontAlgn="base" hangingPunct="0">
              <a:spcBef>
                <a:spcPct val="50000"/>
              </a:spcBef>
              <a:spcAft>
                <a:spcPct val="0"/>
              </a:spcAft>
            </a:pPr>
            <a:endParaRPr lang="fr-FR" dirty="0"/>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p:txBody>
      </p:sp>
      <p:sp>
        <p:nvSpPr>
          <p:cNvPr id="18" name="Rectangle 17">
            <a:extLst>
              <a:ext uri="{FF2B5EF4-FFF2-40B4-BE49-F238E27FC236}">
                <a16:creationId xmlns:a16="http://schemas.microsoft.com/office/drawing/2014/main" id="{E3AED96C-E9C8-4DFB-8007-9832BE95E945}"/>
              </a:ext>
            </a:extLst>
          </p:cNvPr>
          <p:cNvSpPr/>
          <p:nvPr/>
        </p:nvSpPr>
        <p:spPr bwMode="auto">
          <a:xfrm>
            <a:off x="4107746" y="3074844"/>
            <a:ext cx="3483564" cy="2153477"/>
          </a:xfrm>
          <a:prstGeom prst="rect">
            <a:avLst/>
          </a:prstGeom>
          <a:solidFill>
            <a:srgbClr val="FFF4D1"/>
          </a:solidFill>
          <a:ln w="25400" cap="flat" cmpd="sng" algn="ctr">
            <a:solidFill>
              <a:schemeClr val="tx1"/>
            </a:solidFill>
            <a:prstDash val="dash"/>
            <a:round/>
            <a:headEnd type="none" w="med" len="med"/>
            <a:tailEnd type="none" w="med" len="med"/>
          </a:ln>
          <a:effectLst/>
        </p:spPr>
        <p:txBody>
          <a:bodyPr vert="horz" wrap="square" lIns="27000" tIns="27000" rIns="27000" bIns="27000" numCol="1" rtlCol="0" anchor="t" anchorCtr="0" compatLnSpc="1">
            <a:prstTxWarp prst="textNoShape">
              <a:avLst/>
            </a:prstTxWarp>
          </a:bodyPr>
          <a:lstStyle/>
          <a:p>
            <a:pPr lvl="0"/>
            <a:r>
              <a:rPr lang="fr-FR" sz="1050">
                <a:solidFill>
                  <a:srgbClr val="000000"/>
                </a:solidFill>
              </a:rPr>
              <a:t>Coût/bénéfice des risques/opportunités </a:t>
            </a:r>
          </a:p>
          <a:p>
            <a:r>
              <a:rPr lang="fr-FR" sz="1350" i="1">
                <a:solidFill>
                  <a:srgbClr val="000000"/>
                </a:solidFill>
              </a:rPr>
              <a:t>(image, avantage concurrentiel…)</a:t>
            </a:r>
            <a:endParaRPr lang="fr-FR" sz="1350" i="1" dirty="0">
              <a:solidFill>
                <a:srgbClr val="000000"/>
              </a:solidFill>
            </a:endParaRPr>
          </a:p>
        </p:txBody>
      </p:sp>
      <p:sp>
        <p:nvSpPr>
          <p:cNvPr id="19" name="Rectangle 18">
            <a:extLst>
              <a:ext uri="{FF2B5EF4-FFF2-40B4-BE49-F238E27FC236}">
                <a16:creationId xmlns:a16="http://schemas.microsoft.com/office/drawing/2014/main" id="{0F890068-1425-499D-8FC7-12B30F8DC128}"/>
              </a:ext>
            </a:extLst>
          </p:cNvPr>
          <p:cNvSpPr/>
          <p:nvPr/>
        </p:nvSpPr>
        <p:spPr bwMode="auto">
          <a:xfrm>
            <a:off x="4107746" y="3725737"/>
            <a:ext cx="2887217" cy="1502583"/>
          </a:xfrm>
          <a:prstGeom prst="rect">
            <a:avLst/>
          </a:prstGeom>
          <a:solidFill>
            <a:srgbClr val="FFDF79"/>
          </a:solidFill>
          <a:ln w="19050" cap="flat" cmpd="sng" algn="ctr">
            <a:solidFill>
              <a:schemeClr val="tx1"/>
            </a:solidFill>
            <a:prstDash val="solid"/>
            <a:round/>
            <a:headEnd type="none" w="med" len="med"/>
            <a:tailEnd type="none" w="med" len="med"/>
          </a:ln>
          <a:effectLst/>
        </p:spPr>
        <p:txBody>
          <a:bodyPr vert="horz" wrap="square" lIns="27000" tIns="27000" rIns="27000" bIns="27000" numCol="1" rtlCol="0" anchor="ctr" anchorCtr="0" compatLnSpc="1">
            <a:prstTxWarp prst="textNoShape">
              <a:avLst/>
            </a:prstTxWarp>
          </a:bodyPr>
          <a:lstStyle/>
          <a:p>
            <a:pPr eaLnBrk="0" fontAlgn="base" hangingPunct="0">
              <a:spcBef>
                <a:spcPct val="50000"/>
              </a:spcBef>
              <a:spcAft>
                <a:spcPct val="0"/>
              </a:spcAft>
            </a:pPr>
            <a:r>
              <a:rPr lang="fr-FR" sz="1050" dirty="0"/>
              <a:t> Coût total de possession (TCO)</a:t>
            </a:r>
          </a:p>
          <a:p>
            <a:pPr eaLnBrk="0" fontAlgn="base" hangingPunct="0">
              <a:spcAft>
                <a:spcPct val="0"/>
              </a:spcAft>
            </a:pPr>
            <a:r>
              <a:rPr lang="fr-FR" sz="1350" i="1" dirty="0"/>
              <a:t> (acquisition + utilisation + fin de vie) </a:t>
            </a:r>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a:p>
            <a:pPr eaLnBrk="0" fontAlgn="base" hangingPunct="0">
              <a:spcBef>
                <a:spcPct val="50000"/>
              </a:spcBef>
              <a:spcAft>
                <a:spcPct val="0"/>
              </a:spcAft>
            </a:pPr>
            <a:endParaRPr lang="fr-FR" sz="1050" dirty="0"/>
          </a:p>
        </p:txBody>
      </p:sp>
      <p:sp>
        <p:nvSpPr>
          <p:cNvPr id="20" name="Rectangle 19">
            <a:extLst>
              <a:ext uri="{FF2B5EF4-FFF2-40B4-BE49-F238E27FC236}">
                <a16:creationId xmlns:a16="http://schemas.microsoft.com/office/drawing/2014/main" id="{DB35E541-33C4-4B9F-9534-9855F45726C3}"/>
              </a:ext>
            </a:extLst>
          </p:cNvPr>
          <p:cNvSpPr/>
          <p:nvPr/>
        </p:nvSpPr>
        <p:spPr bwMode="auto">
          <a:xfrm>
            <a:off x="4107746" y="4526243"/>
            <a:ext cx="1620180" cy="702078"/>
          </a:xfrm>
          <a:prstGeom prst="rect">
            <a:avLst/>
          </a:prstGeom>
          <a:solidFill>
            <a:srgbClr val="FFC000"/>
          </a:solidFill>
          <a:ln w="19050" cap="flat" cmpd="sng" algn="ctr">
            <a:solidFill>
              <a:schemeClr val="tx1"/>
            </a:solidFill>
            <a:prstDash val="solid"/>
            <a:round/>
            <a:headEnd type="none" w="med" len="med"/>
            <a:tailEnd type="none" w="med" len="med"/>
          </a:ln>
          <a:effectLst/>
        </p:spPr>
        <p:txBody>
          <a:bodyPr vert="horz" wrap="square" lIns="27000" tIns="27000" rIns="27000" bIns="27000" numCol="1" rtlCol="0" anchor="ctr" anchorCtr="0" compatLnSpc="1">
            <a:prstTxWarp prst="textNoShape">
              <a:avLst/>
            </a:prstTxWarp>
          </a:bodyPr>
          <a:lstStyle/>
          <a:p>
            <a:pPr eaLnBrk="0" fontAlgn="base" hangingPunct="0">
              <a:spcBef>
                <a:spcPct val="50000"/>
              </a:spcBef>
              <a:spcAft>
                <a:spcPct val="0"/>
              </a:spcAft>
            </a:pPr>
            <a:r>
              <a:rPr lang="fr-FR" sz="1050" dirty="0">
                <a:latin typeface="Arial" charset="0"/>
              </a:rPr>
              <a:t> Coût d’acquisition</a:t>
            </a:r>
          </a:p>
        </p:txBody>
      </p:sp>
      <p:sp>
        <p:nvSpPr>
          <p:cNvPr id="21" name="Double flèche horizontale 5">
            <a:extLst>
              <a:ext uri="{FF2B5EF4-FFF2-40B4-BE49-F238E27FC236}">
                <a16:creationId xmlns:a16="http://schemas.microsoft.com/office/drawing/2014/main" id="{2A3DC074-9EEC-473C-99D2-BE551C435D70}"/>
              </a:ext>
            </a:extLst>
          </p:cNvPr>
          <p:cNvSpPr/>
          <p:nvPr/>
        </p:nvSpPr>
        <p:spPr bwMode="auto">
          <a:xfrm>
            <a:off x="4124601" y="5289906"/>
            <a:ext cx="3466710" cy="324036"/>
          </a:xfrm>
          <a:prstGeom prst="leftRightArrow">
            <a:avLst/>
          </a:prstGeom>
          <a:solidFill>
            <a:schemeClr val="tx1">
              <a:lumMod val="50000"/>
              <a:lumOff val="50000"/>
            </a:schemeClr>
          </a:solidFill>
          <a:ln w="12700" cap="flat" cmpd="sng" algn="ctr">
            <a:solidFill>
              <a:schemeClr val="tx1"/>
            </a:solidFill>
            <a:prstDash val="solid"/>
            <a:round/>
            <a:headEnd type="none" w="med" len="med"/>
            <a:tailEnd type="none" w="med" len="med"/>
          </a:ln>
          <a:effectLst/>
        </p:spPr>
        <p:txBody>
          <a:bodyPr vert="horz" wrap="square" lIns="27000" tIns="27000" rIns="27000" bIns="27000" numCol="1" rtlCol="0" anchor="ctr" anchorCtr="0" compatLnSpc="1">
            <a:prstTxWarp prst="textNoShape">
              <a:avLst/>
            </a:prstTxWarp>
          </a:bodyPr>
          <a:lstStyle/>
          <a:p>
            <a:pPr algn="ctr" eaLnBrk="0" fontAlgn="base" hangingPunct="0">
              <a:spcBef>
                <a:spcPct val="50000"/>
              </a:spcBef>
              <a:spcAft>
                <a:spcPct val="0"/>
              </a:spcAft>
            </a:pPr>
            <a:r>
              <a:rPr lang="fr-FR" sz="900" dirty="0">
                <a:latin typeface="Arial" charset="0"/>
              </a:rPr>
              <a:t>Organisation acheteuse</a:t>
            </a:r>
          </a:p>
        </p:txBody>
      </p:sp>
      <p:sp>
        <p:nvSpPr>
          <p:cNvPr id="22" name="Double flèche horizontale 22">
            <a:extLst>
              <a:ext uri="{FF2B5EF4-FFF2-40B4-BE49-F238E27FC236}">
                <a16:creationId xmlns:a16="http://schemas.microsoft.com/office/drawing/2014/main" id="{A77A6D59-93D2-44E0-B48B-87F46F27AFDC}"/>
              </a:ext>
            </a:extLst>
          </p:cNvPr>
          <p:cNvSpPr/>
          <p:nvPr/>
        </p:nvSpPr>
        <p:spPr bwMode="auto">
          <a:xfrm>
            <a:off x="7591312" y="5289906"/>
            <a:ext cx="1106944" cy="324036"/>
          </a:xfrm>
          <a:prstGeom prst="leftRightArrow">
            <a:avLst/>
          </a:prstGeom>
          <a:solidFill>
            <a:schemeClr val="bg1">
              <a:lumMod val="95000"/>
            </a:schemeClr>
          </a:solidFill>
          <a:ln w="12700" cap="flat" cmpd="sng" algn="ctr">
            <a:solidFill>
              <a:schemeClr val="tx1"/>
            </a:solidFill>
            <a:prstDash val="solid"/>
            <a:round/>
            <a:headEnd type="none" w="med" len="med"/>
            <a:tailEnd type="none" w="med" len="med"/>
          </a:ln>
          <a:effectLst/>
        </p:spPr>
        <p:txBody>
          <a:bodyPr vert="horz" wrap="square" lIns="27000" tIns="27000" rIns="27000" bIns="27000" numCol="1" rtlCol="0" anchor="ctr" anchorCtr="0" compatLnSpc="1">
            <a:prstTxWarp prst="textNoShape">
              <a:avLst/>
            </a:prstTxWarp>
          </a:bodyPr>
          <a:lstStyle/>
          <a:p>
            <a:pPr algn="ctr" eaLnBrk="0" fontAlgn="base" hangingPunct="0">
              <a:spcBef>
                <a:spcPct val="50000"/>
              </a:spcBef>
              <a:spcAft>
                <a:spcPct val="0"/>
              </a:spcAft>
            </a:pPr>
            <a:r>
              <a:rPr lang="fr-FR" sz="900" dirty="0">
                <a:latin typeface="Arial" charset="0"/>
              </a:rPr>
              <a:t>société</a:t>
            </a:r>
          </a:p>
        </p:txBody>
      </p:sp>
    </p:spTree>
    <p:extLst>
      <p:ext uri="{BB962C8B-B14F-4D97-AF65-F5344CB8AC3E}">
        <p14:creationId xmlns:p14="http://schemas.microsoft.com/office/powerpoint/2010/main" val="423870605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P spid="19" grpId="0" animBg="1"/>
      <p:bldP spid="20" grpId="0" animBg="1"/>
      <p:bldP spid="21" grpId="0" animBg="1"/>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E163A20F-0A76-4A32-BF2B-445C1C97CECB}"/>
              </a:ext>
            </a:extLst>
          </p:cNvPr>
          <p:cNvSpPr txBox="1">
            <a:spLocks/>
          </p:cNvSpPr>
          <p:nvPr/>
        </p:nvSpPr>
        <p:spPr>
          <a:xfrm>
            <a:off x="2736422" y="2998420"/>
            <a:ext cx="5723900" cy="567239"/>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4800" kern="1200">
                <a:solidFill>
                  <a:schemeClr val="bg1"/>
                </a:solidFill>
                <a:latin typeface="Ubuntu" panose="020B0504030602030204" pitchFamily="34" charset="0"/>
                <a:ea typeface="+mj-ea"/>
                <a:cs typeface="+mj-cs"/>
              </a:defRPr>
            </a:lvl1pPr>
          </a:lstStyle>
          <a:p>
            <a:pPr>
              <a:lnSpc>
                <a:spcPct val="80000"/>
              </a:lnSpc>
              <a:spcBef>
                <a:spcPts val="0"/>
              </a:spcBef>
            </a:pPr>
            <a:endParaRPr lang="fr-FR" sz="3600" dirty="0">
              <a:latin typeface="Ubuntu Medium" panose="020B0504030602030204" pitchFamily="34" charset="0"/>
            </a:endParaRPr>
          </a:p>
        </p:txBody>
      </p:sp>
      <p:sp>
        <p:nvSpPr>
          <p:cNvPr id="7" name="ZoneTexte 6">
            <a:extLst>
              <a:ext uri="{FF2B5EF4-FFF2-40B4-BE49-F238E27FC236}">
                <a16:creationId xmlns:a16="http://schemas.microsoft.com/office/drawing/2014/main" id="{26E991EA-65D2-4D6F-9CFF-8A65F032E1BC}"/>
              </a:ext>
            </a:extLst>
          </p:cNvPr>
          <p:cNvSpPr txBox="1"/>
          <p:nvPr/>
        </p:nvSpPr>
        <p:spPr>
          <a:xfrm>
            <a:off x="7737713" y="1207369"/>
            <a:ext cx="798617" cy="253916"/>
          </a:xfrm>
          <a:prstGeom prst="rect">
            <a:avLst/>
          </a:prstGeom>
          <a:noFill/>
        </p:spPr>
        <p:txBody>
          <a:bodyPr wrap="none" rtlCol="0">
            <a:spAutoFit/>
          </a:bodyPr>
          <a:lstStyle/>
          <a:p>
            <a:pPr algn="r"/>
            <a:r>
              <a:rPr lang="fr-FR" sz="1050" dirty="0">
                <a:solidFill>
                  <a:schemeClr val="bg1"/>
                </a:solidFill>
                <a:latin typeface="Roboto Condensed" panose="02000000000000000000" pitchFamily="2" charset="0"/>
                <a:ea typeface="Roboto Condensed" panose="02000000000000000000" pitchFamily="2" charset="0"/>
              </a:rPr>
              <a:t>7 avril 2022</a:t>
            </a:r>
          </a:p>
        </p:txBody>
      </p:sp>
      <p:sp>
        <p:nvSpPr>
          <p:cNvPr id="8" name="Titre 1">
            <a:extLst>
              <a:ext uri="{FF2B5EF4-FFF2-40B4-BE49-F238E27FC236}">
                <a16:creationId xmlns:a16="http://schemas.microsoft.com/office/drawing/2014/main" id="{FE584039-275D-4CF8-BC59-9A1E29E5C480}"/>
              </a:ext>
            </a:extLst>
          </p:cNvPr>
          <p:cNvSpPr txBox="1">
            <a:spLocks/>
          </p:cNvSpPr>
          <p:nvPr/>
        </p:nvSpPr>
        <p:spPr>
          <a:xfrm>
            <a:off x="2850722" y="3112720"/>
            <a:ext cx="5723900" cy="567239"/>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4800" kern="1200">
                <a:solidFill>
                  <a:schemeClr val="bg1"/>
                </a:solidFill>
                <a:latin typeface="Ubuntu" panose="020B0504030602030204" pitchFamily="34" charset="0"/>
                <a:ea typeface="+mj-ea"/>
                <a:cs typeface="+mj-cs"/>
              </a:defRPr>
            </a:lvl1pPr>
          </a:lstStyle>
          <a:p>
            <a:pPr>
              <a:lnSpc>
                <a:spcPct val="80000"/>
              </a:lnSpc>
              <a:spcBef>
                <a:spcPts val="0"/>
              </a:spcBef>
            </a:pPr>
            <a:r>
              <a:rPr lang="fr-FR" sz="3600" dirty="0">
                <a:latin typeface="Ubuntu Medium" panose="020B0504030602030204" pitchFamily="34" charset="0"/>
              </a:rPr>
              <a:t>Retour d’expérience</a:t>
            </a:r>
          </a:p>
        </p:txBody>
      </p:sp>
    </p:spTree>
    <p:extLst>
      <p:ext uri="{BB962C8B-B14F-4D97-AF65-F5344CB8AC3E}">
        <p14:creationId xmlns:p14="http://schemas.microsoft.com/office/powerpoint/2010/main" val="2186623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9B2919CD-F4FC-488B-9FBB-F2431DD430A9}"/>
              </a:ext>
            </a:extLst>
          </p:cNvPr>
          <p:cNvSpPr>
            <a:spLocks noGrp="1" noChangeArrowheads="1"/>
          </p:cNvSpPr>
          <p:nvPr>
            <p:ph type="title"/>
          </p:nvPr>
        </p:nvSpPr>
        <p:spPr>
          <a:xfrm>
            <a:off x="1134718" y="1267358"/>
            <a:ext cx="8773298" cy="540068"/>
          </a:xfrm>
        </p:spPr>
        <p:txBody>
          <a:bodyPr>
            <a:noAutofit/>
          </a:bodyPr>
          <a:lstStyle/>
          <a:p>
            <a:r>
              <a:rPr lang="fr-FR" altLang="fr-FR" sz="2400" b="1" dirty="0">
                <a:solidFill>
                  <a:srgbClr val="25305E"/>
                </a:solidFill>
                <a:latin typeface="Roboto Condensed" panose="02000000000000000000" pitchFamily="2" charset="0"/>
                <a:ea typeface="Roboto Condensed" panose="02000000000000000000" pitchFamily="2" charset="0"/>
                <a:cs typeface="+mn-cs"/>
              </a:rPr>
              <a:t>Construction d’un lycée polyvalent à Nort-sur-Erdre (44)</a:t>
            </a:r>
          </a:p>
        </p:txBody>
      </p:sp>
      <p:sp>
        <p:nvSpPr>
          <p:cNvPr id="8" name="Titre 1">
            <a:extLst>
              <a:ext uri="{FF2B5EF4-FFF2-40B4-BE49-F238E27FC236}">
                <a16:creationId xmlns:a16="http://schemas.microsoft.com/office/drawing/2014/main" id="{EDB088B3-C267-494D-A1D6-1275221028D3}"/>
              </a:ext>
            </a:extLst>
          </p:cNvPr>
          <p:cNvSpPr txBox="1">
            <a:spLocks/>
          </p:cNvSpPr>
          <p:nvPr/>
        </p:nvSpPr>
        <p:spPr>
          <a:xfrm>
            <a:off x="1134718" y="1537393"/>
            <a:ext cx="1406780" cy="208121"/>
          </a:xfrm>
          <a:prstGeom prst="rect">
            <a:avLst/>
          </a:prstGeom>
        </p:spPr>
        <p:txBody>
          <a:bodyPr vert="horz" lIns="55721" tIns="27861" rIns="55721" bIns="27861"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548" spc="183" dirty="0">
                <a:solidFill>
                  <a:schemeClr val="bg1"/>
                </a:solidFill>
                <a:latin typeface="Roboto Condensed" panose="02000000000000000000" pitchFamily="2" charset="0"/>
                <a:ea typeface="Roboto Condensed" panose="02000000000000000000" pitchFamily="2" charset="0"/>
              </a:rPr>
              <a:t>Formation</a:t>
            </a:r>
          </a:p>
        </p:txBody>
      </p:sp>
      <p:pic>
        <p:nvPicPr>
          <p:cNvPr id="6" name="Image 5">
            <a:extLst>
              <a:ext uri="{FF2B5EF4-FFF2-40B4-BE49-F238E27FC236}">
                <a16:creationId xmlns:a16="http://schemas.microsoft.com/office/drawing/2014/main" id="{4A456226-6927-43C4-B0B0-8F5DA17890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3007" y="1727732"/>
            <a:ext cx="1714500" cy="540068"/>
          </a:xfrm>
          <a:prstGeom prst="rect">
            <a:avLst/>
          </a:prstGeom>
        </p:spPr>
      </p:pic>
      <p:pic>
        <p:nvPicPr>
          <p:cNvPr id="9" name="Image 5">
            <a:hlinkClick r:id="rId5"/>
            <a:extLst>
              <a:ext uri="{FF2B5EF4-FFF2-40B4-BE49-F238E27FC236}">
                <a16:creationId xmlns:a16="http://schemas.microsoft.com/office/drawing/2014/main" id="{415FDDCC-6505-4C19-AE8B-1FADC9868C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6" t="9985" r="-5"/>
          <a:stretch>
            <a:fillRect/>
          </a:stretch>
        </p:blipFill>
        <p:spPr bwMode="auto">
          <a:xfrm>
            <a:off x="2183690" y="2591391"/>
            <a:ext cx="5067458" cy="285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Média en ligne 3" title="Lycée 4.0 = (sobriété + sérénité)²">
            <a:hlinkClick r:id="" action="ppaction://media"/>
            <a:extLst>
              <a:ext uri="{FF2B5EF4-FFF2-40B4-BE49-F238E27FC236}">
                <a16:creationId xmlns:a16="http://schemas.microsoft.com/office/drawing/2014/main" id="{8BAC8DF0-6196-454C-B83E-66C562BA2AC1}"/>
              </a:ext>
            </a:extLst>
          </p:cNvPr>
          <p:cNvPicPr>
            <a:picLocks noRot="1" noChangeAspect="1"/>
          </p:cNvPicPr>
          <p:nvPr>
            <a:videoFile r:link="rId1"/>
          </p:nvPr>
        </p:nvPicPr>
        <p:blipFill>
          <a:blip r:embed="rId7"/>
          <a:stretch>
            <a:fillRect/>
          </a:stretch>
        </p:blipFill>
        <p:spPr>
          <a:xfrm>
            <a:off x="6139464" y="4728305"/>
            <a:ext cx="986893" cy="557594"/>
          </a:xfrm>
          <a:prstGeom prst="rect">
            <a:avLst/>
          </a:prstGeom>
        </p:spPr>
      </p:pic>
      <p:sp>
        <p:nvSpPr>
          <p:cNvPr id="2" name="Rectangle 1"/>
          <p:cNvSpPr/>
          <p:nvPr/>
        </p:nvSpPr>
        <p:spPr>
          <a:xfrm>
            <a:off x="2431418" y="5765448"/>
            <a:ext cx="5305021" cy="369332"/>
          </a:xfrm>
          <a:prstGeom prst="rect">
            <a:avLst/>
          </a:prstGeom>
        </p:spPr>
        <p:txBody>
          <a:bodyPr wrap="square">
            <a:spAutoFit/>
          </a:bodyPr>
          <a:lstStyle/>
          <a:p>
            <a:pPr>
              <a:spcAft>
                <a:spcPts val="0"/>
              </a:spcAft>
            </a:pPr>
            <a:r>
              <a:rPr lang="fr-FR" u="sng" dirty="0">
                <a:solidFill>
                  <a:srgbClr val="0563C1"/>
                </a:solidFill>
                <a:latin typeface="Calibri" panose="020F0502020204030204" pitchFamily="34" charset="0"/>
                <a:ea typeface="Calibri" panose="020F0502020204030204" pitchFamily="34" charset="0"/>
                <a:hlinkClick r:id="rId5"/>
              </a:rPr>
              <a:t>https://www.youtube.com/watch?v=vFqEsuqcAz4</a:t>
            </a:r>
            <a:endParaRPr lang="fr-FR" sz="14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55023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01076CC1-A9B1-4EB4-9DD1-7180F6BA4939}"/>
              </a:ext>
            </a:extLst>
          </p:cNvPr>
          <p:cNvSpPr txBox="1">
            <a:spLocks noChangeArrowheads="1"/>
          </p:cNvSpPr>
          <p:nvPr/>
        </p:nvSpPr>
        <p:spPr bwMode="auto">
          <a:xfrm>
            <a:off x="1934348" y="1847721"/>
            <a:ext cx="6838950" cy="432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fontAlgn="ctr">
              <a:buNone/>
              <a:defRPr/>
            </a:pPr>
            <a:r>
              <a:rPr lang="fr-FR" sz="1350" b="1" dirty="0">
                <a:solidFill>
                  <a:srgbClr val="5DBAA2"/>
                </a:solidFill>
                <a:latin typeface="Roboto Condensed" panose="02000000000000000000" pitchFamily="2" charset="0"/>
                <a:ea typeface="Roboto Condensed" panose="02000000000000000000" pitchFamily="2" charset="0"/>
              </a:rPr>
              <a:t>Pré-information</a:t>
            </a:r>
          </a:p>
          <a:p>
            <a:pPr marL="0" indent="0" fontAlgn="ctr">
              <a:buNone/>
              <a:defRPr/>
            </a:pPr>
            <a:r>
              <a:rPr lang="fr-FR" sz="1350" dirty="0">
                <a:solidFill>
                  <a:srgbClr val="333C68"/>
                </a:solidFill>
                <a:latin typeface="Roboto Condensed" panose="02000000000000000000" pitchFamily="2" charset="0"/>
                <a:ea typeface="Roboto Condensed" panose="02000000000000000000" pitchFamily="2" charset="0"/>
              </a:rPr>
              <a:t>Permet aux entreprises d’anticiper la consultation, de s’organiser et de les sensibiliser sur les particularités du projet.</a:t>
            </a:r>
          </a:p>
          <a:p>
            <a:pPr marL="0" indent="0" fontAlgn="ctr">
              <a:buNone/>
              <a:defRPr/>
            </a:pPr>
            <a:endParaRPr lang="fr-FR" sz="1350" dirty="0">
              <a:solidFill>
                <a:srgbClr val="333C68"/>
              </a:solidFill>
              <a:latin typeface="Roboto Condensed" panose="02000000000000000000" pitchFamily="2" charset="0"/>
              <a:ea typeface="Roboto Condensed" panose="02000000000000000000" pitchFamily="2" charset="0"/>
            </a:endParaRPr>
          </a:p>
          <a:p>
            <a:pPr marL="0" indent="0" fontAlgn="ctr">
              <a:buNone/>
              <a:defRPr/>
            </a:pPr>
            <a:r>
              <a:rPr lang="fr-FR" sz="1350" b="1" dirty="0">
                <a:solidFill>
                  <a:srgbClr val="5DBAA2"/>
                </a:solidFill>
                <a:latin typeface="Roboto Condensed" panose="02000000000000000000" pitchFamily="2" charset="0"/>
                <a:ea typeface="Roboto Condensed" panose="02000000000000000000" pitchFamily="2" charset="0"/>
              </a:rPr>
              <a:t>Allotissement fin (25 lots)</a:t>
            </a:r>
          </a:p>
          <a:p>
            <a:pPr marL="0" indent="0" fontAlgn="ctr">
              <a:buNone/>
              <a:defRPr/>
            </a:pPr>
            <a:r>
              <a:rPr lang="fr-FR" sz="1350" dirty="0">
                <a:solidFill>
                  <a:srgbClr val="333C68"/>
                </a:solidFill>
                <a:latin typeface="Roboto Condensed" panose="02000000000000000000" pitchFamily="2" charset="0"/>
                <a:ea typeface="Roboto Condensed" panose="02000000000000000000" pitchFamily="2" charset="0"/>
              </a:rPr>
              <a:t>Choix du MOA de recourir à l’allotissement pour les marchés de travaux (1ère fois pour un lycée neuf en Région des Pays de la Loire/ 25 lots) afin de favoriser l’accès direct à la commande publique des PME =&gt; attribution de tous les lots</a:t>
            </a:r>
          </a:p>
          <a:p>
            <a:pPr marL="0" indent="0" fontAlgn="ctr">
              <a:buNone/>
              <a:defRPr/>
            </a:pPr>
            <a:endParaRPr lang="fr-FR" sz="1350" dirty="0">
              <a:solidFill>
                <a:srgbClr val="333C68"/>
              </a:solidFill>
              <a:latin typeface="Roboto Condensed" panose="02000000000000000000" pitchFamily="2" charset="0"/>
              <a:ea typeface="Roboto Condensed" panose="02000000000000000000" pitchFamily="2" charset="0"/>
            </a:endParaRPr>
          </a:p>
          <a:p>
            <a:pPr marL="0" indent="0" fontAlgn="ctr">
              <a:buNone/>
              <a:defRPr/>
            </a:pPr>
            <a:r>
              <a:rPr lang="fr-FR" sz="1350" b="1" dirty="0">
                <a:solidFill>
                  <a:srgbClr val="5DBAA2"/>
                </a:solidFill>
                <a:latin typeface="Roboto Condensed" panose="02000000000000000000" pitchFamily="2" charset="0"/>
                <a:ea typeface="Roboto Condensed" panose="02000000000000000000" pitchFamily="2" charset="0"/>
              </a:rPr>
              <a:t>Critères de sélections </a:t>
            </a:r>
          </a:p>
          <a:p>
            <a:pPr marL="0" indent="0" fontAlgn="ctr">
              <a:buNone/>
              <a:defRPr/>
            </a:pPr>
            <a:r>
              <a:rPr lang="fr-FR" sz="1350" dirty="0">
                <a:solidFill>
                  <a:srgbClr val="333C68"/>
                </a:solidFill>
                <a:latin typeface="Roboto Condensed" panose="02000000000000000000" pitchFamily="2" charset="0"/>
                <a:ea typeface="Roboto Condensed" panose="02000000000000000000" pitchFamily="2" charset="0"/>
              </a:rPr>
              <a:t>Choix du MOA de valoriser la qualité technique des offres dans les critères de sélection pour les marchés de travaux : 60% valeur technique / 40% prix  ou   50% technique / 40% prix / 10% insertion (selon les lots)</a:t>
            </a:r>
          </a:p>
          <a:p>
            <a:pPr marL="0" indent="0" fontAlgn="ctr">
              <a:buNone/>
              <a:defRPr/>
            </a:pPr>
            <a:endParaRPr lang="fr-FR" sz="1350" dirty="0">
              <a:solidFill>
                <a:srgbClr val="333C68"/>
              </a:solidFill>
              <a:latin typeface="Roboto Condensed" panose="02000000000000000000" pitchFamily="2" charset="0"/>
              <a:ea typeface="Roboto Condensed" panose="02000000000000000000" pitchFamily="2" charset="0"/>
            </a:endParaRPr>
          </a:p>
          <a:p>
            <a:pPr marL="0" indent="0" fontAlgn="ctr">
              <a:buNone/>
              <a:defRPr/>
            </a:pPr>
            <a:r>
              <a:rPr lang="fr-FR" sz="1350" b="1" dirty="0">
                <a:solidFill>
                  <a:srgbClr val="5DBAA2"/>
                </a:solidFill>
                <a:latin typeface="Roboto Condensed" panose="02000000000000000000" pitchFamily="2" charset="0"/>
                <a:ea typeface="Roboto Condensed" panose="02000000000000000000" pitchFamily="2" charset="0"/>
              </a:rPr>
              <a:t>Conditions d’exécution</a:t>
            </a:r>
          </a:p>
          <a:p>
            <a:pPr marL="0" indent="0" fontAlgn="ctr">
              <a:buNone/>
              <a:defRPr/>
            </a:pPr>
            <a:r>
              <a:rPr lang="fr-FR" sz="1350" kern="0" dirty="0">
                <a:solidFill>
                  <a:srgbClr val="333C68"/>
                </a:solidFill>
                <a:latin typeface="Roboto Condensed" panose="02000000000000000000" pitchFamily="2" charset="0"/>
                <a:ea typeface="Roboto Condensed" panose="02000000000000000000" pitchFamily="2" charset="0"/>
              </a:rPr>
              <a:t>Charte du chantier à faibles nuisances</a:t>
            </a:r>
            <a:endParaRPr lang="fr-FR" sz="1050" kern="0" dirty="0">
              <a:latin typeface="Ubuntu" panose="020B0504030602030204" pitchFamily="34" charset="0"/>
            </a:endParaRPr>
          </a:p>
        </p:txBody>
      </p:sp>
      <p:sp>
        <p:nvSpPr>
          <p:cNvPr id="8" name="Titre 1">
            <a:extLst>
              <a:ext uri="{FF2B5EF4-FFF2-40B4-BE49-F238E27FC236}">
                <a16:creationId xmlns:a16="http://schemas.microsoft.com/office/drawing/2014/main" id="{2E245112-5F57-480D-90FF-024589694D83}"/>
              </a:ext>
            </a:extLst>
          </p:cNvPr>
          <p:cNvSpPr txBox="1">
            <a:spLocks/>
          </p:cNvSpPr>
          <p:nvPr/>
        </p:nvSpPr>
        <p:spPr bwMode="auto">
          <a:xfrm>
            <a:off x="3246163" y="1122721"/>
            <a:ext cx="2196989" cy="520381"/>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557213" eaLnBrk="1" hangingPunct="1">
              <a:lnSpc>
                <a:spcPct val="90000"/>
              </a:lnSpc>
              <a:defRPr/>
            </a:pPr>
            <a:r>
              <a:rPr lang="fr-FR" sz="2400" b="1" kern="0" dirty="0">
                <a:latin typeface="Roboto Condensed" panose="02000000000000000000" pitchFamily="2" charset="0"/>
                <a:ea typeface="Roboto Condensed" panose="02000000000000000000" pitchFamily="2" charset="0"/>
                <a:cs typeface="+mn-cs"/>
              </a:rPr>
              <a:t>Appel d’offres</a:t>
            </a:r>
            <a:endParaRPr lang="fr-FR" altLang="fr-FR" sz="2400" b="1" kern="0" dirty="0">
              <a:latin typeface="Roboto Condensed" panose="02000000000000000000" pitchFamily="2" charset="0"/>
              <a:ea typeface="Roboto Condensed" panose="02000000000000000000" pitchFamily="2" charset="0"/>
              <a:cs typeface="+mn-cs"/>
            </a:endParaRPr>
          </a:p>
        </p:txBody>
      </p:sp>
      <p:sp>
        <p:nvSpPr>
          <p:cNvPr id="47111" name="Rectangle 1">
            <a:extLst>
              <a:ext uri="{FF2B5EF4-FFF2-40B4-BE49-F238E27FC236}">
                <a16:creationId xmlns:a16="http://schemas.microsoft.com/office/drawing/2014/main" id="{6D5F7253-BFDC-4924-88B4-77CB055AB0D4}"/>
              </a:ext>
            </a:extLst>
          </p:cNvPr>
          <p:cNvSpPr>
            <a:spLocks noChangeArrowheads="1"/>
          </p:cNvSpPr>
          <p:nvPr/>
        </p:nvSpPr>
        <p:spPr bwMode="auto">
          <a:xfrm>
            <a:off x="5166124" y="969169"/>
            <a:ext cx="275391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defRPr/>
            </a:pPr>
            <a:endParaRPr lang="fr-FR" altLang="fr-FR" sz="3000">
              <a:solidFill>
                <a:srgbClr val="333399"/>
              </a:solidFill>
            </a:endParaRPr>
          </a:p>
        </p:txBody>
      </p:sp>
      <p:sp>
        <p:nvSpPr>
          <p:cNvPr id="12" name="Chevron 7">
            <a:extLst>
              <a:ext uri="{FF2B5EF4-FFF2-40B4-BE49-F238E27FC236}">
                <a16:creationId xmlns:a16="http://schemas.microsoft.com/office/drawing/2014/main" id="{05BFAB8D-D12B-4430-9396-A4D0103CC678}"/>
              </a:ext>
            </a:extLst>
          </p:cNvPr>
          <p:cNvSpPr/>
          <p:nvPr/>
        </p:nvSpPr>
        <p:spPr>
          <a:xfrm>
            <a:off x="231252" y="1893094"/>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Préparation du marché</a:t>
            </a:r>
          </a:p>
        </p:txBody>
      </p:sp>
      <p:sp>
        <p:nvSpPr>
          <p:cNvPr id="13" name="Ellipse 12">
            <a:extLst>
              <a:ext uri="{FF2B5EF4-FFF2-40B4-BE49-F238E27FC236}">
                <a16:creationId xmlns:a16="http://schemas.microsoft.com/office/drawing/2014/main" id="{48DDE7FE-364F-4192-9B91-F8F304EA2CF3}"/>
              </a:ext>
            </a:extLst>
          </p:cNvPr>
          <p:cNvSpPr/>
          <p:nvPr/>
        </p:nvSpPr>
        <p:spPr bwMode="auto">
          <a:xfrm>
            <a:off x="60178" y="1748147"/>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1</a:t>
            </a:r>
          </a:p>
        </p:txBody>
      </p:sp>
      <p:sp>
        <p:nvSpPr>
          <p:cNvPr id="14" name="Chevron 9">
            <a:extLst>
              <a:ext uri="{FF2B5EF4-FFF2-40B4-BE49-F238E27FC236}">
                <a16:creationId xmlns:a16="http://schemas.microsoft.com/office/drawing/2014/main" id="{B0D55D28-0EEB-49EA-A0E2-55CF9B5193A6}"/>
              </a:ext>
            </a:extLst>
          </p:cNvPr>
          <p:cNvSpPr/>
          <p:nvPr/>
        </p:nvSpPr>
        <p:spPr>
          <a:xfrm>
            <a:off x="257392" y="2978013"/>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Dossier de consultation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15" name="Ellipse 14">
            <a:extLst>
              <a:ext uri="{FF2B5EF4-FFF2-40B4-BE49-F238E27FC236}">
                <a16:creationId xmlns:a16="http://schemas.microsoft.com/office/drawing/2014/main" id="{9C6801FB-43BA-475C-BFCA-C92FBE5FEBFD}"/>
              </a:ext>
            </a:extLst>
          </p:cNvPr>
          <p:cNvSpPr/>
          <p:nvPr/>
        </p:nvSpPr>
        <p:spPr bwMode="auto">
          <a:xfrm>
            <a:off x="95372" y="2833066"/>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2</a:t>
            </a:r>
          </a:p>
        </p:txBody>
      </p:sp>
      <p:sp>
        <p:nvSpPr>
          <p:cNvPr id="16" name="Chevron 11">
            <a:extLst>
              <a:ext uri="{FF2B5EF4-FFF2-40B4-BE49-F238E27FC236}">
                <a16:creationId xmlns:a16="http://schemas.microsoft.com/office/drawing/2014/main" id="{94B5F1F1-B980-4B5F-895E-F329ACD1F4A0}"/>
              </a:ext>
            </a:extLst>
          </p:cNvPr>
          <p:cNvSpPr/>
          <p:nvPr/>
        </p:nvSpPr>
        <p:spPr>
          <a:xfrm>
            <a:off x="277396" y="4069893"/>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Passation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17" name="Ellipse 16">
            <a:extLst>
              <a:ext uri="{FF2B5EF4-FFF2-40B4-BE49-F238E27FC236}">
                <a16:creationId xmlns:a16="http://schemas.microsoft.com/office/drawing/2014/main" id="{DD9DA795-CF8C-4377-B706-6F663EE3C79B}"/>
              </a:ext>
            </a:extLst>
          </p:cNvPr>
          <p:cNvSpPr/>
          <p:nvPr/>
        </p:nvSpPr>
        <p:spPr bwMode="auto">
          <a:xfrm>
            <a:off x="129244" y="3887633"/>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3</a:t>
            </a:r>
          </a:p>
        </p:txBody>
      </p:sp>
      <p:sp>
        <p:nvSpPr>
          <p:cNvPr id="18" name="Chevron 13">
            <a:extLst>
              <a:ext uri="{FF2B5EF4-FFF2-40B4-BE49-F238E27FC236}">
                <a16:creationId xmlns:a16="http://schemas.microsoft.com/office/drawing/2014/main" id="{D0039377-8555-43E0-B0CE-7CC6860D6B30}"/>
              </a:ext>
            </a:extLst>
          </p:cNvPr>
          <p:cNvSpPr/>
          <p:nvPr/>
        </p:nvSpPr>
        <p:spPr>
          <a:xfrm>
            <a:off x="294333" y="5161772"/>
            <a:ext cx="1488797" cy="614323"/>
          </a:xfrm>
          <a:prstGeom prst="chevron">
            <a:avLst>
              <a:gd name="adj" fmla="val 20972"/>
            </a:avLst>
          </a:prstGeom>
          <a:noFill/>
          <a:ln w="25400" cap="flat" cmpd="sng" algn="ctr">
            <a:solidFill>
              <a:schemeClr val="tx2">
                <a:lumMod val="50000"/>
                <a:lumOff val="50000"/>
              </a:schemeClr>
            </a:solidFill>
            <a:prstDash val="solid"/>
          </a:ln>
          <a:effectLst/>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ts val="630"/>
              </a:spcBef>
            </a:pPr>
            <a:r>
              <a:rPr lang="fr-FR" sz="1050" dirty="0">
                <a:solidFill>
                  <a:srgbClr val="57A6A6"/>
                </a:solidFill>
                <a:latin typeface="Arial" panose="020B0604020202020204" pitchFamily="34" charset="0"/>
                <a:ea typeface="Times New Roman" panose="02020603050405020304" pitchFamily="18" charset="0"/>
              </a:rPr>
              <a:t>Exécution</a:t>
            </a:r>
            <a:endParaRPr lang="fr-FR" sz="900" dirty="0">
              <a:solidFill>
                <a:srgbClr val="57A6A6"/>
              </a:solidFill>
              <a:latin typeface="Times New Roman" panose="02020603050405020304" pitchFamily="18" charset="0"/>
              <a:ea typeface="Times New Roman" panose="02020603050405020304" pitchFamily="18" charset="0"/>
            </a:endParaRPr>
          </a:p>
        </p:txBody>
      </p:sp>
      <p:sp>
        <p:nvSpPr>
          <p:cNvPr id="19" name="Ellipse 18">
            <a:extLst>
              <a:ext uri="{FF2B5EF4-FFF2-40B4-BE49-F238E27FC236}">
                <a16:creationId xmlns:a16="http://schemas.microsoft.com/office/drawing/2014/main" id="{196D0EA9-159C-4B7C-8927-A5AFC862C216}"/>
              </a:ext>
            </a:extLst>
          </p:cNvPr>
          <p:cNvSpPr/>
          <p:nvPr/>
        </p:nvSpPr>
        <p:spPr bwMode="auto">
          <a:xfrm>
            <a:off x="160051" y="4979512"/>
            <a:ext cx="324036" cy="324036"/>
          </a:xfrm>
          <a:prstGeom prst="ellipse">
            <a:avLst/>
          </a:prstGeom>
          <a:solidFill>
            <a:srgbClr val="57A6A6"/>
          </a:solidFill>
          <a:ln w="25400" cap="flat" cmpd="sng" algn="ctr">
            <a:noFill/>
            <a:prstDash val="solid"/>
          </a:ln>
          <a:effectLst/>
        </p:spPr>
        <p:txBody>
          <a:bodyPr anchor="ctr"/>
          <a:lstStyle/>
          <a:p>
            <a:pPr algn="ctr">
              <a:spcBef>
                <a:spcPts val="630"/>
              </a:spcBef>
            </a:pPr>
            <a:r>
              <a:rPr lang="fr-FR" sz="1050" dirty="0">
                <a:solidFill>
                  <a:srgbClr val="284767"/>
                </a:solidFill>
              </a:rPr>
              <a:t>4</a:t>
            </a:r>
          </a:p>
        </p:txBody>
      </p:sp>
    </p:spTree>
    <p:extLst>
      <p:ext uri="{BB962C8B-B14F-4D97-AF65-F5344CB8AC3E}">
        <p14:creationId xmlns:p14="http://schemas.microsoft.com/office/powerpoint/2010/main" val="276956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 y="-82262"/>
            <a:ext cx="9144001" cy="6940262"/>
          </a:xfrm>
          <a:prstGeom prst="rect">
            <a:avLst/>
          </a:prstGeom>
        </p:spPr>
      </p:pic>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36</a:t>
            </a:fld>
            <a:endParaRPr lang="fr-FR" dirty="0"/>
          </a:p>
        </p:txBody>
      </p:sp>
      <p:sp>
        <p:nvSpPr>
          <p:cNvPr id="7" name="Espace réservé du contenu 3"/>
          <p:cNvSpPr txBox="1">
            <a:spLocks/>
          </p:cNvSpPr>
          <p:nvPr/>
        </p:nvSpPr>
        <p:spPr>
          <a:xfrm>
            <a:off x="626647" y="0"/>
            <a:ext cx="8018041"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5"/>
            </a:pPr>
            <a:r>
              <a:rPr lang="fr-FR" b="1" dirty="0">
                <a:solidFill>
                  <a:schemeClr val="accent1">
                    <a:lumMod val="75000"/>
                  </a:schemeClr>
                </a:solidFill>
              </a:rPr>
              <a:t>Perspectives </a:t>
            </a:r>
            <a:r>
              <a:rPr lang="fr-FR" b="1" dirty="0" smtClean="0">
                <a:solidFill>
                  <a:schemeClr val="accent1">
                    <a:lumMod val="75000"/>
                  </a:schemeClr>
                </a:solidFill>
              </a:rPr>
              <a:t>: le SPASER</a:t>
            </a:r>
            <a:endParaRPr lang="fr-FR" b="1" dirty="0">
              <a:solidFill>
                <a:schemeClr val="accent1">
                  <a:lumMod val="75000"/>
                </a:schemeClr>
              </a:solidFill>
            </a:endParaRPr>
          </a:p>
          <a:p>
            <a:pPr marL="0" lvl="1" indent="0" algn="just">
              <a:lnSpc>
                <a:spcPct val="100000"/>
              </a:lnSpc>
              <a:buClr>
                <a:schemeClr val="accent5"/>
              </a:buClr>
              <a:buNone/>
            </a:pPr>
            <a:endParaRPr lang="fr-FR" sz="900" dirty="0">
              <a:solidFill>
                <a:schemeClr val="accent1">
                  <a:lumMod val="75000"/>
                </a:schemeClr>
              </a:solidFill>
            </a:endParaRPr>
          </a:p>
          <a:p>
            <a:pPr marL="0" lvl="1" indent="0" algn="just">
              <a:lnSpc>
                <a:spcPct val="100000"/>
              </a:lnSpc>
              <a:buClrTx/>
              <a:buNone/>
            </a:pPr>
            <a:endParaRPr lang="fr-FR" sz="1400" b="0" dirty="0">
              <a:solidFill>
                <a:schemeClr val="tx1"/>
              </a:solidFill>
            </a:endParaRPr>
          </a:p>
          <a:p>
            <a:pPr marL="285750" lvl="1" algn="just">
              <a:lnSpc>
                <a:spcPct val="100000"/>
              </a:lnSpc>
              <a:buClrTx/>
              <a:buFontTx/>
              <a:buChar char="-"/>
            </a:pPr>
            <a:r>
              <a:rPr lang="fr-FR" sz="1600" b="0" dirty="0">
                <a:solidFill>
                  <a:schemeClr val="accent2">
                    <a:lumMod val="75000"/>
                  </a:schemeClr>
                </a:solidFill>
              </a:rPr>
              <a:t>Il s’agit avant tout </a:t>
            </a:r>
            <a:r>
              <a:rPr lang="fr-FR" sz="1600" b="0" dirty="0">
                <a:solidFill>
                  <a:srgbClr val="FF00FF"/>
                </a:solidFill>
              </a:rPr>
              <a:t>d’un état d’esprit </a:t>
            </a:r>
            <a:r>
              <a:rPr lang="fr-FR" sz="1600" b="0" dirty="0">
                <a:solidFill>
                  <a:schemeClr val="accent2">
                    <a:lumMod val="75000"/>
                  </a:schemeClr>
                </a:solidFill>
              </a:rPr>
              <a:t>:</a:t>
            </a:r>
          </a:p>
          <a:p>
            <a:pPr marL="285750" lvl="1" algn="just">
              <a:lnSpc>
                <a:spcPct val="100000"/>
              </a:lnSpc>
              <a:buClrTx/>
              <a:buFontTx/>
              <a:buChar char="-"/>
            </a:pPr>
            <a:endParaRPr lang="fr-FR" sz="1600" b="0" dirty="0">
              <a:solidFill>
                <a:schemeClr val="accent2">
                  <a:lumMod val="75000"/>
                </a:schemeClr>
              </a:solidFill>
            </a:endParaRPr>
          </a:p>
          <a:p>
            <a:pPr marL="742950" lvl="2" algn="just">
              <a:lnSpc>
                <a:spcPct val="100000"/>
              </a:lnSpc>
              <a:buFont typeface="Wingdings" panose="05000000000000000000" pitchFamily="2" charset="2"/>
              <a:buChar char="Ø"/>
            </a:pPr>
            <a:r>
              <a:rPr lang="fr-FR" dirty="0"/>
              <a:t>La connaissance et le système évoluant en permanence, au-delà des process métier, il convient de s’inscrire dans une logique encore plus prégnante d’amélioration continue et réinterroger en permanence le cadre de la </a:t>
            </a:r>
            <a:r>
              <a:rPr lang="fr-FR" dirty="0" smtClean="0"/>
              <a:t>commande</a:t>
            </a:r>
          </a:p>
          <a:p>
            <a:pPr marL="457200" lvl="2" indent="0" algn="just">
              <a:lnSpc>
                <a:spcPct val="100000"/>
              </a:lnSpc>
              <a:buNone/>
            </a:pPr>
            <a:endParaRPr lang="fr-FR" dirty="0"/>
          </a:p>
          <a:p>
            <a:pPr marL="285750" lvl="1" algn="just">
              <a:lnSpc>
                <a:spcPct val="100000"/>
              </a:lnSpc>
              <a:buClrTx/>
              <a:buFontTx/>
              <a:buChar char="-"/>
            </a:pPr>
            <a:r>
              <a:rPr lang="fr-FR" sz="1600" b="0" dirty="0">
                <a:solidFill>
                  <a:schemeClr val="accent2">
                    <a:lumMod val="75000"/>
                  </a:schemeClr>
                </a:solidFill>
              </a:rPr>
              <a:t>Avec </a:t>
            </a:r>
            <a:r>
              <a:rPr lang="fr-FR" sz="1600" b="0" dirty="0">
                <a:solidFill>
                  <a:srgbClr val="FF00FF"/>
                </a:solidFill>
              </a:rPr>
              <a:t>un préalable </a:t>
            </a:r>
            <a:r>
              <a:rPr lang="fr-FR" sz="1600" b="0" dirty="0">
                <a:solidFill>
                  <a:schemeClr val="accent2">
                    <a:lumMod val="75000"/>
                  </a:schemeClr>
                </a:solidFill>
              </a:rPr>
              <a:t>:</a:t>
            </a:r>
          </a:p>
          <a:p>
            <a:pPr marL="285750" lvl="1" algn="just">
              <a:lnSpc>
                <a:spcPct val="100000"/>
              </a:lnSpc>
              <a:buClrTx/>
              <a:buFontTx/>
              <a:buChar char="-"/>
            </a:pPr>
            <a:endParaRPr lang="fr-FR" sz="1600" b="0" dirty="0">
              <a:solidFill>
                <a:schemeClr val="accent2">
                  <a:lumMod val="75000"/>
                </a:schemeClr>
              </a:solidFill>
            </a:endParaRPr>
          </a:p>
          <a:p>
            <a:pPr marL="742950" lvl="2" algn="just">
              <a:lnSpc>
                <a:spcPct val="100000"/>
              </a:lnSpc>
              <a:buFont typeface="Wingdings" panose="05000000000000000000" pitchFamily="2" charset="2"/>
              <a:buChar char="Ø"/>
            </a:pPr>
            <a:r>
              <a:rPr lang="fr-FR" dirty="0"/>
              <a:t>Une commande publique pertinente ne rendra jamais un projet performant si </a:t>
            </a:r>
            <a:r>
              <a:rPr lang="fr-FR" dirty="0" smtClean="0"/>
              <a:t>les définitions </a:t>
            </a:r>
            <a:r>
              <a:rPr lang="fr-FR" dirty="0"/>
              <a:t>en amont </a:t>
            </a:r>
            <a:r>
              <a:rPr lang="fr-FR" dirty="0" smtClean="0"/>
              <a:t>du besoin et du </a:t>
            </a:r>
            <a:r>
              <a:rPr lang="fr-FR" dirty="0"/>
              <a:t>programme </a:t>
            </a:r>
            <a:r>
              <a:rPr lang="fr-FR" dirty="0" smtClean="0"/>
              <a:t>ne sont pas elles-mêmes exigeantes et ambitieuses</a:t>
            </a: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r>
              <a:rPr lang="fr-FR" sz="1600" b="0" dirty="0" smtClean="0">
                <a:solidFill>
                  <a:schemeClr val="accent2">
                    <a:lumMod val="75000"/>
                  </a:schemeClr>
                </a:solidFill>
              </a:rPr>
              <a:t>Et </a:t>
            </a:r>
            <a:r>
              <a:rPr lang="fr-FR" sz="1600" b="0" dirty="0" smtClean="0">
                <a:solidFill>
                  <a:srgbClr val="FF00FF"/>
                </a:solidFill>
              </a:rPr>
              <a:t>une volonté </a:t>
            </a:r>
            <a:r>
              <a:rPr lang="fr-FR" sz="1600" b="0" dirty="0">
                <a:solidFill>
                  <a:schemeClr val="accent2">
                    <a:lumMod val="75000"/>
                  </a:schemeClr>
                </a:solidFill>
              </a:rPr>
              <a:t>:</a:t>
            </a:r>
          </a:p>
          <a:p>
            <a:pPr marL="285750" lvl="1" algn="just">
              <a:lnSpc>
                <a:spcPct val="100000"/>
              </a:lnSpc>
              <a:buClrTx/>
              <a:buFontTx/>
              <a:buChar char="-"/>
            </a:pPr>
            <a:endParaRPr lang="fr-FR" sz="1600" b="0" dirty="0">
              <a:solidFill>
                <a:schemeClr val="accent2">
                  <a:lumMod val="75000"/>
                </a:schemeClr>
              </a:solidFill>
            </a:endParaRPr>
          </a:p>
          <a:p>
            <a:pPr marL="742950" lvl="2" algn="just">
              <a:lnSpc>
                <a:spcPct val="100000"/>
              </a:lnSpc>
              <a:buFont typeface="Wingdings" panose="05000000000000000000" pitchFamily="2" charset="2"/>
              <a:buChar char="Ø"/>
            </a:pPr>
            <a:r>
              <a:rPr lang="fr-FR" dirty="0" smtClean="0"/>
              <a:t>Faire avec</a:t>
            </a:r>
          </a:p>
          <a:p>
            <a:pPr marL="1200150" lvl="3" indent="-285750" algn="just">
              <a:buFont typeface="Wingdings" panose="05000000000000000000" pitchFamily="2" charset="2"/>
              <a:buChar char="§"/>
            </a:pPr>
            <a:r>
              <a:rPr lang="fr-FR" sz="1600" dirty="0" smtClean="0">
                <a:solidFill>
                  <a:schemeClr val="accent1">
                    <a:lumMod val="75000"/>
                  </a:schemeClr>
                </a:solidFill>
              </a:rPr>
              <a:t>Faire avec les collectivités précurseurs (partage d’expérience et de bonnes pratiques)</a:t>
            </a:r>
          </a:p>
          <a:p>
            <a:pPr marL="1200150" lvl="3" indent="-285750" algn="just">
              <a:buFont typeface="Wingdings" panose="05000000000000000000" pitchFamily="2" charset="2"/>
              <a:buChar char="§"/>
            </a:pPr>
            <a:r>
              <a:rPr lang="fr-FR" sz="1600" dirty="0" smtClean="0">
                <a:solidFill>
                  <a:schemeClr val="accent1">
                    <a:lumMod val="75000"/>
                  </a:schemeClr>
                </a:solidFill>
              </a:rPr>
              <a:t>Faire avec les donneurs d’ordres du territoire pour démultiplier l’engagement (la Ville de Tours référente à disposition des acteurs)</a:t>
            </a:r>
          </a:p>
          <a:p>
            <a:pPr marL="1200150" lvl="3" indent="-285750" algn="just">
              <a:buFont typeface="Wingdings" panose="05000000000000000000" pitchFamily="2" charset="2"/>
              <a:buChar char="§"/>
            </a:pPr>
            <a:r>
              <a:rPr lang="fr-FR" sz="1600" dirty="0" smtClean="0">
                <a:solidFill>
                  <a:schemeClr val="accent1">
                    <a:lumMod val="75000"/>
                  </a:schemeClr>
                </a:solidFill>
              </a:rPr>
              <a:t>Faire avec les acteurs locaux , nos partenaires </a:t>
            </a:r>
            <a:endParaRPr lang="fr-FR" sz="1600" dirty="0">
              <a:solidFill>
                <a:schemeClr val="accent1">
                  <a:lumMod val="75000"/>
                </a:schemeClr>
              </a:solidFill>
            </a:endParaRPr>
          </a:p>
        </p:txBody>
      </p:sp>
    </p:spTree>
    <p:extLst>
      <p:ext uri="{BB962C8B-B14F-4D97-AF65-F5344CB8AC3E}">
        <p14:creationId xmlns:p14="http://schemas.microsoft.com/office/powerpoint/2010/main" val="578453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1"/>
            <a:ext cx="9143999" cy="6858000"/>
          </a:xfrm>
          <a:prstGeom prst="rect">
            <a:avLst/>
          </a:prstGeom>
        </p:spPr>
      </p:pic>
      <p:sp>
        <p:nvSpPr>
          <p:cNvPr id="5" name="ZoneTexte 4"/>
          <p:cNvSpPr txBox="1"/>
          <p:nvPr/>
        </p:nvSpPr>
        <p:spPr>
          <a:xfrm>
            <a:off x="788069" y="2612824"/>
            <a:ext cx="6551194" cy="769441"/>
          </a:xfrm>
          <a:prstGeom prst="rect">
            <a:avLst/>
          </a:prstGeom>
          <a:noFill/>
        </p:spPr>
        <p:txBody>
          <a:bodyPr wrap="square" rtlCol="0">
            <a:spAutoFit/>
          </a:bodyPr>
          <a:lstStyle/>
          <a:p>
            <a:r>
              <a:rPr lang="fr-FR" sz="4400" b="1" dirty="0" smtClean="0">
                <a:latin typeface="Arial" panose="020B0604020202020204" pitchFamily="34" charset="0"/>
                <a:cs typeface="Arial" panose="020B0604020202020204" pitchFamily="34" charset="0"/>
              </a:rPr>
              <a:t>Merci de votre attention</a:t>
            </a:r>
            <a:endParaRPr lang="fr-FR" sz="4400" b="1" dirty="0">
              <a:latin typeface="Arial" panose="020B0604020202020204" pitchFamily="34" charset="0"/>
              <a:cs typeface="Arial" panose="020B0604020202020204" pitchFamily="34" charset="0"/>
            </a:endParaRPr>
          </a:p>
        </p:txBody>
      </p:sp>
      <p:cxnSp>
        <p:nvCxnSpPr>
          <p:cNvPr id="6" name="Connecteur droit 5"/>
          <p:cNvCxnSpPr/>
          <p:nvPr/>
        </p:nvCxnSpPr>
        <p:spPr>
          <a:xfrm>
            <a:off x="0" y="3823856"/>
            <a:ext cx="340821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a:xfrm>
            <a:off x="7086599" y="6492875"/>
            <a:ext cx="2057400" cy="365125"/>
          </a:xfrm>
        </p:spPr>
        <p:txBody>
          <a:bodyPr/>
          <a:lstStyle/>
          <a:p>
            <a:fld id="{4C57B81B-FB08-4577-931C-EBB15B38C019}" type="slidenum">
              <a:rPr lang="fr-FR" smtClean="0"/>
              <a:t>37</a:t>
            </a:fld>
            <a:endParaRPr lang="fr-FR" dirty="0"/>
          </a:p>
        </p:txBody>
      </p:sp>
    </p:spTree>
    <p:extLst>
      <p:ext uri="{BB962C8B-B14F-4D97-AF65-F5344CB8AC3E}">
        <p14:creationId xmlns:p14="http://schemas.microsoft.com/office/powerpoint/2010/main" val="4157348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b="1" dirty="0" smtClean="0">
                <a:solidFill>
                  <a:schemeClr val="accent1">
                    <a:lumMod val="75000"/>
                  </a:schemeClr>
                </a:solidFill>
              </a:rPr>
              <a:t>1. </a:t>
            </a:r>
            <a:r>
              <a:rPr lang="fr-FR" b="1" dirty="0">
                <a:solidFill>
                  <a:schemeClr val="accent1">
                    <a:lumMod val="75000"/>
                  </a:schemeClr>
                </a:solidFill>
              </a:rPr>
              <a:t>Le Contexte</a:t>
            </a:r>
          </a:p>
          <a:p>
            <a:pPr marL="400050" lvl="1" indent="0">
              <a:buNone/>
            </a:pPr>
            <a:r>
              <a:rPr lang="fr-FR" dirty="0" smtClean="0">
                <a:solidFill>
                  <a:schemeClr val="tx1"/>
                </a:solidFill>
              </a:rPr>
              <a:t>1.2</a:t>
            </a:r>
            <a:r>
              <a:rPr lang="fr-FR" dirty="0" smtClean="0"/>
              <a:t> </a:t>
            </a:r>
            <a:r>
              <a:rPr lang="fr-FR" sz="2000" b="0" dirty="0">
                <a:solidFill>
                  <a:schemeClr val="tx1"/>
                </a:solidFill>
              </a:rPr>
              <a:t>La cartographie des achats de la Ville de Tours</a:t>
            </a:r>
          </a:p>
          <a:p>
            <a:pPr marL="857250" lvl="1" indent="-457200">
              <a:buFont typeface="+mj-lt"/>
              <a:buAutoNum type="alphaLcPeriod"/>
            </a:pPr>
            <a:r>
              <a:rPr lang="fr-FR" dirty="0" smtClean="0"/>
              <a:t>Cartographie </a:t>
            </a:r>
            <a:r>
              <a:rPr lang="fr-FR" dirty="0"/>
              <a:t>des achats : 52M€</a:t>
            </a:r>
          </a:p>
          <a:p>
            <a:pPr marL="285750" lvl="1" algn="just">
              <a:lnSpc>
                <a:spcPct val="100000"/>
              </a:lnSpc>
              <a:buClrTx/>
              <a:buFontTx/>
              <a:buChar char="-"/>
            </a:pPr>
            <a:endParaRPr lang="fr-FR" sz="1400" b="0" dirty="0" smtClean="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4</a:t>
            </a:fld>
            <a:endParaRPr lang="fr-FR" dirty="0"/>
          </a:p>
        </p:txBody>
      </p:sp>
      <p:pic>
        <p:nvPicPr>
          <p:cNvPr id="8" name="Image 7"/>
          <p:cNvPicPr>
            <a:picLocks noChangeAspect="1"/>
          </p:cNvPicPr>
          <p:nvPr/>
        </p:nvPicPr>
        <p:blipFill>
          <a:blip r:embed="rId4"/>
          <a:stretch>
            <a:fillRect/>
          </a:stretch>
        </p:blipFill>
        <p:spPr>
          <a:xfrm>
            <a:off x="1329578" y="1973767"/>
            <a:ext cx="6123488" cy="3696086"/>
          </a:xfrm>
          <a:prstGeom prst="rect">
            <a:avLst/>
          </a:prstGeom>
        </p:spPr>
      </p:pic>
    </p:spTree>
    <p:extLst>
      <p:ext uri="{BB962C8B-B14F-4D97-AF65-F5344CB8AC3E}">
        <p14:creationId xmlns:p14="http://schemas.microsoft.com/office/powerpoint/2010/main" val="2303526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898" y="65356"/>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b="1" dirty="0" smtClean="0">
                <a:solidFill>
                  <a:schemeClr val="accent1">
                    <a:lumMod val="75000"/>
                  </a:schemeClr>
                </a:solidFill>
              </a:rPr>
              <a:t>1. Le contexte</a:t>
            </a:r>
            <a:endParaRPr lang="fr-FR" b="1" dirty="0">
              <a:solidFill>
                <a:schemeClr val="accent1">
                  <a:lumMod val="75000"/>
                </a:schemeClr>
              </a:solidFill>
            </a:endParaRPr>
          </a:p>
          <a:p>
            <a:pPr marL="0" lvl="1" indent="0" algn="just">
              <a:lnSpc>
                <a:spcPct val="100000"/>
              </a:lnSpc>
              <a:buClr>
                <a:schemeClr val="accent5"/>
              </a:buClr>
              <a:buNone/>
            </a:pPr>
            <a:endParaRPr lang="fr-FR" sz="1400" dirty="0" smtClean="0">
              <a:solidFill>
                <a:schemeClr val="accent1">
                  <a:lumMod val="75000"/>
                </a:schemeClr>
              </a:solidFill>
            </a:endParaRPr>
          </a:p>
          <a:p>
            <a:pPr marL="0" lvl="1" indent="0" algn="just">
              <a:lnSpc>
                <a:spcPct val="100000"/>
              </a:lnSpc>
              <a:buClr>
                <a:schemeClr val="accent5"/>
              </a:buClr>
              <a:buNone/>
            </a:pPr>
            <a:r>
              <a:rPr lang="fr-FR" sz="1400" dirty="0">
                <a:solidFill>
                  <a:schemeClr val="accent1">
                    <a:lumMod val="75000"/>
                  </a:schemeClr>
                </a:solidFill>
              </a:rPr>
              <a:t>	</a:t>
            </a:r>
            <a:r>
              <a:rPr lang="fr-FR" sz="1400" dirty="0">
                <a:solidFill>
                  <a:schemeClr val="tx1"/>
                </a:solidFill>
              </a:rPr>
              <a:t>1.2</a:t>
            </a:r>
            <a:r>
              <a:rPr lang="fr-FR" sz="1400" dirty="0"/>
              <a:t> </a:t>
            </a:r>
            <a:r>
              <a:rPr lang="fr-FR" sz="1400" b="0" dirty="0">
                <a:solidFill>
                  <a:schemeClr val="tx1"/>
                </a:solidFill>
              </a:rPr>
              <a:t>La cartographie des achats de la Ville de Tours</a:t>
            </a:r>
          </a:p>
          <a:p>
            <a:pPr marL="0" lvl="1" indent="0" algn="just">
              <a:lnSpc>
                <a:spcPct val="100000"/>
              </a:lnSpc>
              <a:buClr>
                <a:schemeClr val="accent5"/>
              </a:buClr>
              <a:buNone/>
            </a:pPr>
            <a:endParaRPr lang="fr-FR" sz="1400" dirty="0">
              <a:solidFill>
                <a:schemeClr val="accent1">
                  <a:lumMod val="75000"/>
                </a:schemeClr>
              </a:solidFill>
            </a:endParaRPr>
          </a:p>
          <a:p>
            <a:pPr marL="857250" lvl="1" indent="-457200">
              <a:buFont typeface="+mj-lt"/>
              <a:buAutoNum type="alphaLcPeriod" startAt="2"/>
            </a:pPr>
            <a:r>
              <a:rPr lang="fr-FR" dirty="0" smtClean="0"/>
              <a:t>Répartition géographique</a:t>
            </a:r>
            <a:endParaRPr lang="fr-FR" dirty="0"/>
          </a:p>
          <a:p>
            <a:pPr marL="0" lvl="1" indent="0">
              <a:buNone/>
            </a:pPr>
            <a:r>
              <a:rPr lang="fr-FR" dirty="0"/>
              <a:t> </a:t>
            </a:r>
            <a:endParaRPr lang="fr-FR" sz="1400" b="0" dirty="0" smtClean="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5</a:t>
            </a:fld>
            <a:endParaRPr lang="fr-FR" dirty="0"/>
          </a:p>
        </p:txBody>
      </p:sp>
      <p:pic>
        <p:nvPicPr>
          <p:cNvPr id="6" name="Image 5"/>
          <p:cNvPicPr>
            <a:picLocks noChangeAspect="1"/>
          </p:cNvPicPr>
          <p:nvPr/>
        </p:nvPicPr>
        <p:blipFill>
          <a:blip r:embed="rId4"/>
          <a:stretch>
            <a:fillRect/>
          </a:stretch>
        </p:blipFill>
        <p:spPr>
          <a:xfrm>
            <a:off x="1042139" y="2070183"/>
            <a:ext cx="4001184" cy="3536090"/>
          </a:xfrm>
          <a:prstGeom prst="rect">
            <a:avLst/>
          </a:prstGeom>
        </p:spPr>
      </p:pic>
      <p:pic>
        <p:nvPicPr>
          <p:cNvPr id="7" name="Image 6"/>
          <p:cNvPicPr>
            <a:picLocks noChangeAspect="1"/>
          </p:cNvPicPr>
          <p:nvPr/>
        </p:nvPicPr>
        <p:blipFill>
          <a:blip r:embed="rId5"/>
          <a:stretch>
            <a:fillRect/>
          </a:stretch>
        </p:blipFill>
        <p:spPr>
          <a:xfrm>
            <a:off x="4757080" y="2054305"/>
            <a:ext cx="3753226" cy="3343317"/>
          </a:xfrm>
          <a:prstGeom prst="rect">
            <a:avLst/>
          </a:prstGeom>
        </p:spPr>
      </p:pic>
    </p:spTree>
    <p:extLst>
      <p:ext uri="{BB962C8B-B14F-4D97-AF65-F5344CB8AC3E}">
        <p14:creationId xmlns:p14="http://schemas.microsoft.com/office/powerpoint/2010/main" val="3357912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b="1" dirty="0">
                <a:solidFill>
                  <a:schemeClr val="accent1">
                    <a:lumMod val="75000"/>
                  </a:schemeClr>
                </a:solidFill>
              </a:rPr>
              <a:t>1. Le contexte</a:t>
            </a:r>
          </a:p>
          <a:p>
            <a:pPr marL="0" lvl="1" indent="0" algn="just">
              <a:lnSpc>
                <a:spcPct val="100000"/>
              </a:lnSpc>
              <a:buClr>
                <a:schemeClr val="accent5"/>
              </a:buClr>
              <a:buNone/>
            </a:pPr>
            <a:endParaRPr lang="fr-FR" sz="1400" dirty="0">
              <a:solidFill>
                <a:schemeClr val="accent1">
                  <a:lumMod val="75000"/>
                </a:schemeClr>
              </a:solidFill>
            </a:endParaRPr>
          </a:p>
          <a:p>
            <a:pPr marL="0" lvl="1" indent="0" algn="just">
              <a:lnSpc>
                <a:spcPct val="100000"/>
              </a:lnSpc>
              <a:buClr>
                <a:schemeClr val="accent5"/>
              </a:buClr>
              <a:buNone/>
            </a:pPr>
            <a:r>
              <a:rPr lang="fr-FR" sz="1400" dirty="0">
                <a:solidFill>
                  <a:schemeClr val="accent1">
                    <a:lumMod val="75000"/>
                  </a:schemeClr>
                </a:solidFill>
              </a:rPr>
              <a:t>	</a:t>
            </a:r>
            <a:r>
              <a:rPr lang="fr-FR" sz="1400" dirty="0" smtClean="0">
                <a:solidFill>
                  <a:schemeClr val="tx1"/>
                </a:solidFill>
              </a:rPr>
              <a:t>1.3</a:t>
            </a:r>
            <a:r>
              <a:rPr lang="fr-FR" sz="1400" dirty="0" smtClean="0"/>
              <a:t> </a:t>
            </a:r>
            <a:r>
              <a:rPr lang="fr-FR" sz="1400" b="0" dirty="0" smtClean="0">
                <a:solidFill>
                  <a:schemeClr val="tx1"/>
                </a:solidFill>
              </a:rPr>
              <a:t>Trajectoire neutralité Carbone 2040</a:t>
            </a:r>
            <a:endParaRPr lang="fr-FR" sz="1400" b="0" dirty="0">
              <a:solidFill>
                <a:schemeClr val="tx1"/>
              </a:solidFill>
            </a:endParaRPr>
          </a:p>
          <a:p>
            <a:pPr marL="457200" indent="-457200">
              <a:buFont typeface="+mj-lt"/>
              <a:buAutoNum type="arabicPeriod" startAt="3"/>
            </a:pPr>
            <a:endParaRPr lang="fr-FR" b="1" dirty="0">
              <a:solidFill>
                <a:schemeClr val="accent1">
                  <a:lumMod val="75000"/>
                </a:schemeClr>
              </a:solidFill>
            </a:endParaRPr>
          </a:p>
          <a:p>
            <a:pPr marL="457200" indent="-457200">
              <a:buFont typeface="+mj-lt"/>
              <a:buAutoNum type="arabicPeriod" startAt="3"/>
            </a:pPr>
            <a:endParaRPr lang="fr-FR" b="1" dirty="0" smtClean="0">
              <a:solidFill>
                <a:schemeClr val="accent1">
                  <a:lumMod val="75000"/>
                </a:schemeClr>
              </a:solidFill>
            </a:endParaRPr>
          </a:p>
          <a:p>
            <a:pPr marL="285750" lvl="1" algn="just">
              <a:lnSpc>
                <a:spcPct val="100000"/>
              </a:lnSpc>
              <a:buClrTx/>
              <a:buFontTx/>
              <a:buChar char="-"/>
            </a:pPr>
            <a:endParaRPr lang="fr-FR" sz="1400" b="0" dirty="0" smtClean="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6</a:t>
            </a:fld>
            <a:endParaRPr lang="fr-FR" dirty="0"/>
          </a:p>
        </p:txBody>
      </p:sp>
      <p:pic>
        <p:nvPicPr>
          <p:cNvPr id="2" name="Image 1"/>
          <p:cNvPicPr>
            <a:picLocks noChangeAspect="1"/>
          </p:cNvPicPr>
          <p:nvPr/>
        </p:nvPicPr>
        <p:blipFill>
          <a:blip r:embed="rId4"/>
          <a:stretch>
            <a:fillRect/>
          </a:stretch>
        </p:blipFill>
        <p:spPr>
          <a:xfrm>
            <a:off x="979901" y="1445632"/>
            <a:ext cx="7184196" cy="4764891"/>
          </a:xfrm>
          <a:prstGeom prst="rect">
            <a:avLst/>
          </a:prstGeom>
        </p:spPr>
      </p:pic>
    </p:spTree>
    <p:extLst>
      <p:ext uri="{BB962C8B-B14F-4D97-AF65-F5344CB8AC3E}">
        <p14:creationId xmlns:p14="http://schemas.microsoft.com/office/powerpoint/2010/main" val="2045769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lnSpc>
                <a:spcPct val="100000"/>
              </a:lnSpc>
              <a:buClrTx/>
              <a:buNone/>
            </a:pPr>
            <a:endParaRPr lang="fr-FR" sz="1400" b="0" dirty="0" smtClean="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7</a:t>
            </a:fld>
            <a:endParaRPr lang="fr-FR" dirty="0"/>
          </a:p>
        </p:txBody>
      </p:sp>
      <p:pic>
        <p:nvPicPr>
          <p:cNvPr id="2" name="Image 1"/>
          <p:cNvPicPr>
            <a:picLocks noChangeAspect="1"/>
          </p:cNvPicPr>
          <p:nvPr/>
        </p:nvPicPr>
        <p:blipFill>
          <a:blip r:embed="rId4"/>
          <a:stretch>
            <a:fillRect/>
          </a:stretch>
        </p:blipFill>
        <p:spPr>
          <a:xfrm>
            <a:off x="497150" y="387230"/>
            <a:ext cx="7698334" cy="5383255"/>
          </a:xfrm>
          <a:prstGeom prst="rect">
            <a:avLst/>
          </a:prstGeom>
        </p:spPr>
      </p:pic>
    </p:spTree>
    <p:extLst>
      <p:ext uri="{BB962C8B-B14F-4D97-AF65-F5344CB8AC3E}">
        <p14:creationId xmlns:p14="http://schemas.microsoft.com/office/powerpoint/2010/main" val="3449069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lgn="just">
              <a:lnSpc>
                <a:spcPct val="100000"/>
              </a:lnSpc>
              <a:buClrTx/>
              <a:buNone/>
            </a:pPr>
            <a:endParaRPr lang="fr-FR" sz="1400" b="0" dirty="0" smtClean="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400" b="0" dirty="0">
              <a:solidFill>
                <a:schemeClr val="tx1"/>
              </a:solidFill>
            </a:endParaRPr>
          </a:p>
          <a:p>
            <a:pPr marL="742950" lvl="2" algn="just">
              <a:lnSpc>
                <a:spcPct val="100000"/>
              </a:lnSpc>
              <a:buFont typeface="Wingdings" panose="05000000000000000000" pitchFamily="2" charset="2"/>
              <a:buChar char="Ø"/>
            </a:pPr>
            <a:endParaRPr lang="fr-FR" dirty="0"/>
          </a:p>
          <a:p>
            <a:pPr marL="285750" lvl="1" algn="just">
              <a:lnSpc>
                <a:spcPct val="100000"/>
              </a:lnSpc>
              <a:buClrTx/>
              <a:buFontTx/>
              <a:buChar char="-"/>
            </a:pPr>
            <a:endParaRPr lang="fr-FR" sz="1600" b="0" dirty="0" smtClean="0">
              <a:solidFill>
                <a:schemeClr val="accent2">
                  <a:lumMod val="75000"/>
                </a:schemeClr>
              </a:solidFill>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8</a:t>
            </a:fld>
            <a:endParaRPr lang="fr-FR" dirty="0"/>
          </a:p>
        </p:txBody>
      </p:sp>
      <p:pic>
        <p:nvPicPr>
          <p:cNvPr id="6" name="Image 5"/>
          <p:cNvPicPr>
            <a:picLocks noChangeAspect="1"/>
          </p:cNvPicPr>
          <p:nvPr/>
        </p:nvPicPr>
        <p:blipFill>
          <a:blip r:embed="rId4"/>
          <a:stretch>
            <a:fillRect/>
          </a:stretch>
        </p:blipFill>
        <p:spPr>
          <a:xfrm>
            <a:off x="605023" y="244978"/>
            <a:ext cx="7747396" cy="5517767"/>
          </a:xfrm>
          <a:prstGeom prst="rect">
            <a:avLst/>
          </a:prstGeom>
        </p:spPr>
      </p:pic>
    </p:spTree>
    <p:extLst>
      <p:ext uri="{BB962C8B-B14F-4D97-AF65-F5344CB8AC3E}">
        <p14:creationId xmlns:p14="http://schemas.microsoft.com/office/powerpoint/2010/main" val="25849056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5" name="Espace réservé du contenu 3"/>
          <p:cNvSpPr txBox="1">
            <a:spLocks/>
          </p:cNvSpPr>
          <p:nvPr/>
        </p:nvSpPr>
        <p:spPr>
          <a:xfrm>
            <a:off x="791579" y="302453"/>
            <a:ext cx="7560840" cy="638380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Wingdings" panose="05000000000000000000" pitchFamily="2" charset="2"/>
              <a:buChar char="§"/>
              <a:defRPr sz="2400" kern="1200" baseline="0">
                <a:solidFill>
                  <a:srgbClr val="66A63E"/>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lnSpc>
                <a:spcPct val="150000"/>
              </a:lnSpc>
              <a:spcBef>
                <a:spcPct val="20000"/>
              </a:spcBef>
              <a:buClr>
                <a:srgbClr val="C19C76"/>
              </a:buClr>
              <a:buFont typeface="Arial" panose="020B0604020202020204" pitchFamily="34" charset="0"/>
              <a:buChar char="•"/>
              <a:defRPr sz="1800" b="1" kern="1200">
                <a:solidFill>
                  <a:srgbClr val="C19C76"/>
                </a:solidFill>
                <a:latin typeface="Arial" panose="020B0604020202020204" pitchFamily="34" charset="0"/>
                <a:ea typeface="+mn-ea"/>
                <a:cs typeface="Arial" panose="020B0604020202020204" pitchFamily="34" charset="0"/>
              </a:defRPr>
            </a:lvl2pPr>
            <a:lvl3pPr marL="1200150" indent="-285750" algn="l" defTabSz="457200" rtl="0" eaLnBrk="1" latinLnBrk="0" hangingPunct="1">
              <a:lnSpc>
                <a:spcPct val="150000"/>
              </a:lnSpc>
              <a:spcBef>
                <a:spcPct val="20000"/>
              </a:spcBef>
              <a:buClrTx/>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startAt="2"/>
            </a:pPr>
            <a:r>
              <a:rPr lang="fr-FR" b="1" dirty="0" smtClean="0">
                <a:solidFill>
                  <a:schemeClr val="accent1">
                    <a:lumMod val="75000"/>
                  </a:schemeClr>
                </a:solidFill>
              </a:rPr>
              <a:t>Le SPASER : 4 axes</a:t>
            </a:r>
          </a:p>
          <a:p>
            <a:pPr marL="285750" lvl="1" algn="just">
              <a:lnSpc>
                <a:spcPct val="100000"/>
              </a:lnSpc>
              <a:buClrTx/>
              <a:buFontTx/>
              <a:buChar char="-"/>
            </a:pPr>
            <a:endParaRPr lang="fr-FR" sz="1400" b="0" dirty="0" smtClean="0">
              <a:solidFill>
                <a:schemeClr val="tx1"/>
              </a:solidFill>
            </a:endParaRPr>
          </a:p>
          <a:p>
            <a:pPr marL="742950" lvl="2" algn="just">
              <a:lnSpc>
                <a:spcPct val="100000"/>
              </a:lnSpc>
              <a:buClr>
                <a:schemeClr val="accent5"/>
              </a:buClr>
              <a:buFont typeface="Wingdings" panose="05000000000000000000" pitchFamily="2" charset="2"/>
              <a:buChar char="§"/>
            </a:pPr>
            <a:r>
              <a:rPr lang="fr-FR" sz="1200" dirty="0" smtClean="0">
                <a:solidFill>
                  <a:srgbClr val="E301B8"/>
                </a:solidFill>
              </a:rPr>
              <a:t>Une </a:t>
            </a:r>
            <a:r>
              <a:rPr lang="fr-FR" sz="1200" dirty="0">
                <a:solidFill>
                  <a:srgbClr val="E301B8"/>
                </a:solidFill>
              </a:rPr>
              <a:t>Ville Solidairement responsable </a:t>
            </a:r>
            <a:r>
              <a:rPr lang="fr-FR" sz="1200" dirty="0" smtClean="0">
                <a:solidFill>
                  <a:schemeClr val="accent1">
                    <a:lumMod val="75000"/>
                  </a:schemeClr>
                </a:solidFill>
              </a:rPr>
              <a:t>qui </a:t>
            </a:r>
            <a:r>
              <a:rPr lang="fr-FR" sz="1200" dirty="0">
                <a:solidFill>
                  <a:schemeClr val="accent1">
                    <a:lumMod val="75000"/>
                  </a:schemeClr>
                </a:solidFill>
              </a:rPr>
              <a:t>favorise les pratiques </a:t>
            </a:r>
            <a:r>
              <a:rPr lang="fr-FR" sz="1200" dirty="0" smtClean="0">
                <a:solidFill>
                  <a:schemeClr val="accent1">
                    <a:lumMod val="75000"/>
                  </a:schemeClr>
                </a:solidFill>
              </a:rPr>
              <a:t> :</a:t>
            </a:r>
            <a:endParaRPr lang="fr-FR" sz="1200" dirty="0">
              <a:solidFill>
                <a:schemeClr val="accent1">
                  <a:lumMod val="75000"/>
                </a:schemeClr>
              </a:solidFill>
            </a:endParaRPr>
          </a:p>
          <a:p>
            <a:pPr marL="1143000" lvl="3" algn="just">
              <a:buFont typeface="Wingdings" panose="05000000000000000000" pitchFamily="2" charset="2"/>
              <a:buChar char="Ø"/>
            </a:pPr>
            <a:r>
              <a:rPr lang="fr-FR" sz="1200" dirty="0">
                <a:latin typeface="Arial" panose="020B0604020202020204" pitchFamily="34" charset="0"/>
                <a:cs typeface="Arial" panose="020B0604020202020204" pitchFamily="34" charset="0"/>
              </a:rPr>
              <a:t>Ethiques : commerce équitable, conditions de travail décentes / conventions OIT, … </a:t>
            </a:r>
          </a:p>
          <a:p>
            <a:pPr marL="1143000" lvl="3" algn="just">
              <a:buFont typeface="Wingdings" panose="05000000000000000000" pitchFamily="2" charset="2"/>
              <a:buChar char="Ø"/>
            </a:pPr>
            <a:r>
              <a:rPr lang="fr-FR" sz="1200" dirty="0">
                <a:latin typeface="Arial" panose="020B0604020202020204" pitchFamily="34" charset="0"/>
                <a:cs typeface="Arial" panose="020B0604020202020204" pitchFamily="34" charset="0"/>
              </a:rPr>
              <a:t>Non discriminantes : égalité Femmes / Hommes, …</a:t>
            </a:r>
          </a:p>
          <a:p>
            <a:pPr marL="1143000" lvl="3" algn="just">
              <a:buFont typeface="Wingdings" panose="05000000000000000000" pitchFamily="2" charset="2"/>
              <a:buChar char="Ø"/>
            </a:pPr>
            <a:r>
              <a:rPr lang="fr-FR" sz="1200" dirty="0">
                <a:latin typeface="Arial" panose="020B0604020202020204" pitchFamily="34" charset="0"/>
                <a:cs typeface="Arial" panose="020B0604020202020204" pitchFamily="34" charset="0"/>
              </a:rPr>
              <a:t>Inclusives : handicap, personnes éloignées de l’emploi, …</a:t>
            </a:r>
          </a:p>
          <a:p>
            <a:pPr marL="742950" lvl="2" algn="just">
              <a:lnSpc>
                <a:spcPct val="100000"/>
              </a:lnSpc>
              <a:buClr>
                <a:schemeClr val="accent5"/>
              </a:buClr>
              <a:buFont typeface="Wingdings" panose="05000000000000000000" pitchFamily="2" charset="2"/>
              <a:buChar char="§"/>
            </a:pPr>
            <a:endParaRPr lang="fr-FR" sz="1200" dirty="0">
              <a:solidFill>
                <a:schemeClr val="accent1">
                  <a:lumMod val="75000"/>
                </a:schemeClr>
              </a:solidFill>
            </a:endParaRPr>
          </a:p>
          <a:p>
            <a:pPr marL="742950" lvl="2" algn="just">
              <a:lnSpc>
                <a:spcPct val="100000"/>
              </a:lnSpc>
              <a:buClr>
                <a:schemeClr val="accent5"/>
              </a:buClr>
              <a:buFont typeface="Wingdings" panose="05000000000000000000" pitchFamily="2" charset="2"/>
              <a:buChar char="§"/>
            </a:pPr>
            <a:r>
              <a:rPr lang="fr-FR" sz="1200" dirty="0">
                <a:solidFill>
                  <a:srgbClr val="E301B8"/>
                </a:solidFill>
              </a:rPr>
              <a:t>Une Ville Ecologiquement responsable </a:t>
            </a:r>
            <a:r>
              <a:rPr lang="fr-FR" sz="1200" dirty="0" smtClean="0">
                <a:solidFill>
                  <a:schemeClr val="accent1">
                    <a:lumMod val="75000"/>
                  </a:schemeClr>
                </a:solidFill>
              </a:rPr>
              <a:t>qui </a:t>
            </a:r>
            <a:r>
              <a:rPr lang="fr-FR" sz="1200" dirty="0">
                <a:solidFill>
                  <a:schemeClr val="accent1">
                    <a:lumMod val="75000"/>
                  </a:schemeClr>
                </a:solidFill>
              </a:rPr>
              <a:t>respecte et préserve :</a:t>
            </a:r>
          </a:p>
          <a:p>
            <a:pPr marL="1143000" lvl="3" algn="just">
              <a:lnSpc>
                <a:spcPct val="10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La qualité de la terre, de l’air et de l’eau</a:t>
            </a:r>
          </a:p>
          <a:p>
            <a:pPr marL="1143000" lvl="3" algn="just">
              <a:lnSpc>
                <a:spcPct val="10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Les ressources </a:t>
            </a:r>
            <a:r>
              <a:rPr lang="fr-FR" sz="1200" dirty="0">
                <a:latin typeface="Arial" panose="020B0604020202020204" pitchFamily="34" charset="0"/>
                <a:cs typeface="Arial" panose="020B0604020202020204" pitchFamily="34" charset="0"/>
                <a:sym typeface="Wingdings" panose="05000000000000000000" pitchFamily="2" charset="2"/>
              </a:rPr>
              <a:t> prise en compte d</a:t>
            </a:r>
            <a:r>
              <a:rPr lang="fr-FR" sz="1200" dirty="0">
                <a:latin typeface="Arial" panose="020B0604020202020204" pitchFamily="34" charset="0"/>
                <a:cs typeface="Arial" panose="020B0604020202020204" pitchFamily="34" charset="0"/>
              </a:rPr>
              <a:t>es cycles de vie des matériaux</a:t>
            </a:r>
            <a:endParaRPr lang="fr-FR" sz="1200" dirty="0">
              <a:latin typeface="Arial" panose="020B0604020202020204" pitchFamily="34" charset="0"/>
              <a:cs typeface="Arial" panose="020B0604020202020204" pitchFamily="34" charset="0"/>
              <a:sym typeface="Wingdings" panose="05000000000000000000" pitchFamily="2" charset="2"/>
            </a:endParaRPr>
          </a:p>
          <a:p>
            <a:pPr marL="1600200" lvl="4" algn="just">
              <a:buFont typeface="Wingdings" panose="05000000000000000000" pitchFamily="2" charset="2"/>
              <a:buChar char="ü"/>
            </a:pPr>
            <a:r>
              <a:rPr lang="fr-FR" sz="1200" dirty="0">
                <a:latin typeface="Arial" panose="020B0604020202020204" pitchFamily="34" charset="0"/>
                <a:cs typeface="Arial" panose="020B0604020202020204" pitchFamily="34" charset="0"/>
                <a:sym typeface="Wingdings" panose="05000000000000000000" pitchFamily="2" charset="2"/>
              </a:rPr>
              <a:t>Economie circulaire et fonctionnelle / valeur d’usage, Critères de </a:t>
            </a:r>
            <a:r>
              <a:rPr lang="fr-FR" sz="1200" dirty="0" err="1">
                <a:latin typeface="Arial" panose="020B0604020202020204" pitchFamily="34" charset="0"/>
                <a:cs typeface="Arial" panose="020B0604020202020204" pitchFamily="34" charset="0"/>
                <a:sym typeface="Wingdings" panose="05000000000000000000" pitchFamily="2" charset="2"/>
              </a:rPr>
              <a:t>réparabilité</a:t>
            </a:r>
            <a:r>
              <a:rPr lang="fr-FR" sz="1200" dirty="0">
                <a:latin typeface="Arial" panose="020B0604020202020204" pitchFamily="34" charset="0"/>
                <a:cs typeface="Arial" panose="020B0604020202020204" pitchFamily="34" charset="0"/>
                <a:sym typeface="Wingdings" panose="05000000000000000000" pitchFamily="2" charset="2"/>
              </a:rPr>
              <a:t>, Achats d’occasion, objectif zéro déchets, …</a:t>
            </a:r>
            <a:endParaRPr lang="fr-FR" sz="1200" dirty="0">
              <a:latin typeface="Arial" panose="020B0604020202020204" pitchFamily="34" charset="0"/>
              <a:cs typeface="Arial" panose="020B0604020202020204" pitchFamily="34" charset="0"/>
            </a:endParaRPr>
          </a:p>
          <a:p>
            <a:pPr marL="1143000" lvl="3" algn="just">
              <a:lnSpc>
                <a:spcPct val="10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La santé publique : COV, perturbateurs endocriniens, …</a:t>
            </a:r>
          </a:p>
          <a:p>
            <a:pPr marL="1143000" lvl="3" algn="just">
              <a:lnSpc>
                <a:spcPct val="10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La biodiversité : matériaux </a:t>
            </a:r>
            <a:r>
              <a:rPr lang="fr-FR" sz="1200" dirty="0" err="1">
                <a:latin typeface="Arial" panose="020B0604020202020204" pitchFamily="34" charset="0"/>
                <a:cs typeface="Arial" panose="020B0604020202020204" pitchFamily="34" charset="0"/>
              </a:rPr>
              <a:t>biosourcés</a:t>
            </a:r>
            <a:r>
              <a:rPr lang="fr-FR" sz="1200" dirty="0">
                <a:latin typeface="Arial" panose="020B0604020202020204" pitchFamily="34" charset="0"/>
                <a:cs typeface="Arial" panose="020B0604020202020204" pitchFamily="34" charset="0"/>
              </a:rPr>
              <a:t>, label bois PEFC, </a:t>
            </a:r>
            <a:r>
              <a:rPr lang="fr-FR" sz="1200" dirty="0" smtClean="0">
                <a:latin typeface="Arial" panose="020B0604020202020204" pitchFamily="34" charset="0"/>
                <a:cs typeface="Arial" panose="020B0604020202020204" pitchFamily="34" charset="0"/>
              </a:rPr>
              <a:t>…</a:t>
            </a:r>
          </a:p>
          <a:p>
            <a:pPr marL="1143000" lvl="3" algn="just">
              <a:lnSpc>
                <a:spcPct val="100000"/>
              </a:lnSpc>
              <a:buFont typeface="Wingdings" panose="05000000000000000000" pitchFamily="2" charset="2"/>
              <a:buChar char="Ø"/>
            </a:pPr>
            <a:endParaRPr lang="fr-FR" sz="1200" dirty="0">
              <a:latin typeface="Arial" panose="020B0604020202020204" pitchFamily="34" charset="0"/>
              <a:cs typeface="Arial" panose="020B0604020202020204" pitchFamily="34" charset="0"/>
            </a:endParaRPr>
          </a:p>
          <a:p>
            <a:pPr marL="742950" lvl="2" algn="just">
              <a:lnSpc>
                <a:spcPct val="100000"/>
              </a:lnSpc>
              <a:buClr>
                <a:schemeClr val="accent5"/>
              </a:buClr>
              <a:buFont typeface="Wingdings" panose="05000000000000000000" pitchFamily="2" charset="2"/>
              <a:buChar char="§"/>
            </a:pPr>
            <a:r>
              <a:rPr lang="fr-FR" sz="1200" dirty="0">
                <a:solidFill>
                  <a:srgbClr val="E301B8"/>
                </a:solidFill>
              </a:rPr>
              <a:t>Une Ville qui dynamise, profite au territoire </a:t>
            </a:r>
            <a:r>
              <a:rPr lang="fr-FR" sz="1200" dirty="0">
                <a:solidFill>
                  <a:schemeClr val="accent1">
                    <a:lumMod val="75000"/>
                  </a:schemeClr>
                </a:solidFill>
              </a:rPr>
              <a:t>:</a:t>
            </a:r>
          </a:p>
          <a:p>
            <a:pPr marL="1143000" lvl="3" algn="just">
              <a:lnSpc>
                <a:spcPct val="11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Catalyseur de la transformation par l’appropriation, l’adhésion et le développement des 2 critères précédents par nos partenaires</a:t>
            </a:r>
          </a:p>
          <a:p>
            <a:pPr marL="1143000" lvl="3" algn="just">
              <a:lnSpc>
                <a:spcPct val="11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Dans un cadre réglementaire contraint, faciliter l’accès des acteurs économiques locaux (dont TPE / PME) pour assurer des retombées économiques au cœur de notre territoire</a:t>
            </a:r>
          </a:p>
          <a:p>
            <a:pPr marL="1143000" lvl="3" algn="just">
              <a:lnSpc>
                <a:spcPct val="110000"/>
              </a:lnSpc>
              <a:buFont typeface="Wingdings" panose="05000000000000000000" pitchFamily="2" charset="2"/>
              <a:buChar char="Ø"/>
            </a:pPr>
            <a:r>
              <a:rPr lang="fr-FR" sz="1200" dirty="0">
                <a:latin typeface="Arial" panose="020B0604020202020204" pitchFamily="34" charset="0"/>
                <a:cs typeface="Arial" panose="020B0604020202020204" pitchFamily="34" charset="0"/>
              </a:rPr>
              <a:t>Qui s’inscrit dans l’objectif « territoire zéro carbone 2040 »</a:t>
            </a:r>
          </a:p>
          <a:p>
            <a:pPr marL="742950" lvl="2" algn="just">
              <a:lnSpc>
                <a:spcPct val="100000"/>
              </a:lnSpc>
              <a:buClr>
                <a:schemeClr val="accent5"/>
              </a:buClr>
              <a:buFont typeface="Wingdings" panose="05000000000000000000" pitchFamily="2" charset="2"/>
              <a:buChar char="§"/>
            </a:pPr>
            <a:endParaRPr lang="fr-FR" sz="1200" dirty="0">
              <a:solidFill>
                <a:schemeClr val="accent1">
                  <a:lumMod val="75000"/>
                </a:schemeClr>
              </a:solidFill>
            </a:endParaRPr>
          </a:p>
          <a:p>
            <a:pPr marL="742950" lvl="2" algn="just">
              <a:lnSpc>
                <a:spcPct val="100000"/>
              </a:lnSpc>
              <a:buClr>
                <a:schemeClr val="accent5"/>
              </a:buClr>
              <a:buFont typeface="Wingdings" panose="05000000000000000000" pitchFamily="2" charset="2"/>
              <a:buChar char="§"/>
            </a:pPr>
            <a:endParaRPr lang="fr-FR" sz="800" dirty="0">
              <a:solidFill>
                <a:schemeClr val="accent1">
                  <a:lumMod val="75000"/>
                </a:schemeClr>
              </a:solidFill>
            </a:endParaRPr>
          </a:p>
          <a:p>
            <a:pPr marL="742950" lvl="2" algn="just">
              <a:lnSpc>
                <a:spcPct val="100000"/>
              </a:lnSpc>
              <a:buClr>
                <a:schemeClr val="accent5"/>
              </a:buClr>
              <a:buFont typeface="Wingdings" panose="05000000000000000000" pitchFamily="2" charset="2"/>
              <a:buChar char="§"/>
            </a:pPr>
            <a:r>
              <a:rPr lang="fr-FR" sz="1200" dirty="0">
                <a:solidFill>
                  <a:srgbClr val="E301B8"/>
                </a:solidFill>
              </a:rPr>
              <a:t>Une Ville en action </a:t>
            </a:r>
            <a:r>
              <a:rPr lang="fr-FR" sz="1200" dirty="0" smtClean="0">
                <a:solidFill>
                  <a:schemeClr val="accent1">
                    <a:lumMod val="75000"/>
                  </a:schemeClr>
                </a:solidFill>
              </a:rPr>
              <a:t>qui </a:t>
            </a:r>
            <a:r>
              <a:rPr lang="fr-FR" sz="1200" dirty="0">
                <a:solidFill>
                  <a:schemeClr val="accent1">
                    <a:lumMod val="75000"/>
                  </a:schemeClr>
                </a:solidFill>
              </a:rPr>
              <a:t>met en place une méthode au service de ses </a:t>
            </a:r>
            <a:r>
              <a:rPr lang="fr-FR" sz="1200" dirty="0" smtClean="0">
                <a:solidFill>
                  <a:schemeClr val="accent1">
                    <a:lumMod val="75000"/>
                  </a:schemeClr>
                </a:solidFill>
              </a:rPr>
              <a:t>ambitions</a:t>
            </a:r>
            <a:endParaRPr lang="fr-FR" sz="1200" dirty="0">
              <a:solidFill>
                <a:schemeClr val="accent1">
                  <a:lumMod val="75000"/>
                </a:schemeClr>
              </a:solidFill>
            </a:endParaRPr>
          </a:p>
          <a:p>
            <a:pPr marL="1143000" lvl="3" algn="just">
              <a:buFont typeface="Wingdings" panose="05000000000000000000" pitchFamily="2" charset="2"/>
              <a:buChar char="Ø"/>
            </a:pPr>
            <a:r>
              <a:rPr lang="fr-FR" sz="1200" dirty="0">
                <a:latin typeface="Arial" panose="020B0604020202020204" pitchFamily="34" charset="0"/>
                <a:cs typeface="Arial" panose="020B0604020202020204" pitchFamily="34" charset="0"/>
              </a:rPr>
              <a:t>Appropriation des acheteurs </a:t>
            </a:r>
            <a:r>
              <a:rPr lang="fr-FR" sz="1200" dirty="0" smtClean="0">
                <a:latin typeface="Arial" panose="020B0604020202020204" pitchFamily="34" charset="0"/>
                <a:cs typeface="Arial" panose="020B0604020202020204" pitchFamily="34" charset="0"/>
              </a:rPr>
              <a:t>internes</a:t>
            </a:r>
          </a:p>
          <a:p>
            <a:pPr marL="1143000" lvl="3" algn="just">
              <a:buFont typeface="Wingdings" panose="05000000000000000000" pitchFamily="2" charset="2"/>
              <a:buChar char="Ø"/>
            </a:pPr>
            <a:r>
              <a:rPr lang="fr-FR" sz="1200" dirty="0" smtClean="0">
                <a:latin typeface="Arial" panose="020B0604020202020204" pitchFamily="34" charset="0"/>
                <a:cs typeface="Arial" panose="020B0604020202020204" pitchFamily="34" charset="0"/>
              </a:rPr>
              <a:t>Accompagnement de nos partenaires (satellites, fournisseurs, …)</a:t>
            </a:r>
            <a:endParaRPr lang="fr-FR" sz="12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a:xfrm>
            <a:off x="7086599" y="6503697"/>
            <a:ext cx="2057400" cy="365125"/>
          </a:xfrm>
        </p:spPr>
        <p:txBody>
          <a:bodyPr/>
          <a:lstStyle/>
          <a:p>
            <a:fld id="{4C57B81B-FB08-4577-931C-EBB15B38C019}" type="slidenum">
              <a:rPr lang="fr-FR" smtClean="0"/>
              <a:t>9</a:t>
            </a:fld>
            <a:endParaRPr lang="fr-FR" dirty="0"/>
          </a:p>
        </p:txBody>
      </p:sp>
    </p:spTree>
    <p:extLst>
      <p:ext uri="{BB962C8B-B14F-4D97-AF65-F5344CB8AC3E}">
        <p14:creationId xmlns:p14="http://schemas.microsoft.com/office/powerpoint/2010/main" val="1311290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5759</TotalTime>
  <Words>2953</Words>
  <Application>Microsoft Office PowerPoint</Application>
  <PresentationFormat>Affichage à l'écran (4:3)</PresentationFormat>
  <Paragraphs>476</Paragraphs>
  <Slides>37</Slides>
  <Notes>34</Notes>
  <HiddenSlides>0</HiddenSlides>
  <MMClips>1</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37</vt:i4>
      </vt:variant>
    </vt:vector>
  </HeadingPairs>
  <TitlesOfParts>
    <vt:vector size="49" baseType="lpstr">
      <vt:lpstr>SimSun</vt:lpstr>
      <vt:lpstr>Abadi</vt:lpstr>
      <vt:lpstr>Aldhabi</vt:lpstr>
      <vt:lpstr>Arial</vt:lpstr>
      <vt:lpstr>Calibri</vt:lpstr>
      <vt:lpstr>Calibri Light</vt:lpstr>
      <vt:lpstr>Roboto Condensed</vt:lpstr>
      <vt:lpstr>Times New Roman</vt:lpstr>
      <vt:lpstr>Ubuntu</vt:lpstr>
      <vt:lpstr>Ubuntu Medium</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Construction d’un lycée polyvalent à Nort-sur-Erdre (44)</vt:lpstr>
      <vt:lpstr>Présentation PowerPoint</vt:lpstr>
      <vt:lpstr>Présentation PowerPoint</vt:lpstr>
      <vt:lpstr>Présentation PowerPoint</vt:lpstr>
    </vt:vector>
  </TitlesOfParts>
  <Company>TMVDL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TO-COMM Stage Douillard E.</dc:creator>
  <cp:lastModifiedBy>TO-DG Jardin L.</cp:lastModifiedBy>
  <cp:revision>416</cp:revision>
  <cp:lastPrinted>2020-07-08T09:12:06Z</cp:lastPrinted>
  <dcterms:created xsi:type="dcterms:W3CDTF">2020-06-29T07:17:38Z</dcterms:created>
  <dcterms:modified xsi:type="dcterms:W3CDTF">2022-04-06T15:47:24Z</dcterms:modified>
</cp:coreProperties>
</file>